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03009B"/>
    <a:srgbClr val="0300C0"/>
    <a:srgbClr val="020078"/>
    <a:srgbClr val="0200CF"/>
    <a:srgbClr val="0200C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3EEA06B-3AC5-4009-9F55-DC72F0A58A8D}" type="datetime3">
              <a:rPr lang="en-US"/>
              <a:pPr/>
              <a:t>13 December 2010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9520F6B-FB9E-492B-97C7-87E144079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9FCDDB7-F191-4B2A-B667-105BAB4CD78E}" type="datetime3">
              <a:rPr lang="en-US"/>
              <a:pPr/>
              <a:t>13 December 2010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3849D3F-16C2-49FD-9676-B0396A850D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1CC8-7A6C-4B4B-BB87-15FE8FE106D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C5F18-2113-4C65-9864-6770DA836362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2579-8C99-45BC-BC15-96E6444E56FC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98368-40FD-415A-89EA-602CC2F964EB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5F1DF-3D24-4C3F-B2E8-7FD82054BBDF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E7631-3387-42CF-8650-14174B31FA2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981D2-C2DB-4510-A65C-AE66A309061F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2726B-6367-495B-8456-73ED46A095A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947FD-8897-4A4E-B730-E85CA29A90E6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1F9F9-C3B0-4442-B268-CE7305BA1170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02306-4B3B-4F43-9145-C9E6FBDF68EF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4844B-0C98-4608-9A9C-D4B1A4F80302}" type="slidenum">
              <a:rPr lang="en-US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D8475-5449-461A-BD05-0F67A3E1D278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C8449-8825-4779-A34B-FE2895EB489B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9E38C-F375-4CFC-B5BF-A472168CD13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42EEB-0547-4E2C-BD5B-1B8BA32503FE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F7597-3F9B-411F-B9F0-E5455AF9364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B1719-E245-46A0-90B3-D9DDFFAA84D7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4A4BA-80DE-48FC-8939-A4BBC8723AD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85B167-4800-4DC8-8FAD-BBD541509C07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3D070-9EF8-42E2-856F-EC0D3D09720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D4D4E-F303-445F-B5EF-781B7EEA80D6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2C0B-E992-47F5-8D7C-F4BB9002E16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FB9BCF-6BAF-45FE-936F-508889079C0A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58FDB-E464-4E1C-B1B3-C617C143F5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5FC94-3F0A-41CC-8C10-69AF46246DD2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DB6D8-09BC-4B9E-A03C-DC0030E8A9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59371B-6A38-4D70-A40F-910D7AA06B69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02DE7-9058-4A83-9B01-926E936B84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ECD42-7009-4AF7-8879-08AAFB6F8496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1CD4-ECFD-4B58-8D30-196032E4E5E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8E289-C140-4979-8D0D-88E86EC88A5D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89A5F-C61B-4DCF-8E5D-BC41EFA02C3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511BC-ED0C-49E9-BDE0-DE52D2C23784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B5D58-8FB9-4762-8AAB-B57B9C56606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AU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204818-76B1-4970-80EE-DD41F542862B}" type="datetime3">
              <a:rPr lang="en-US"/>
              <a:pPr/>
              <a:t>13 December 2010</a:t>
            </a:fld>
            <a:endParaRPr lang="en-AU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AU"/>
              <a:t>Business Risk / Financial Risk / Risk &amp; Reliability / Fire &amp; Life Safety / Building Services / Essential Services / Business Continuity / Loss Prevention &amp; Damage Control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87C7A-6DCA-40E8-9696-46977A2A49CB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137228" name="Text Box 12"/>
          <p:cNvSpPr txBox="1">
            <a:spLocks noChangeArrowheads="1"/>
          </p:cNvSpPr>
          <p:nvPr userDrawn="1"/>
        </p:nvSpPr>
        <p:spPr bwMode="auto">
          <a:xfrm>
            <a:off x="1476375" y="404813"/>
            <a:ext cx="6985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 sz="600" i="1">
              <a:solidFill>
                <a:srgbClr val="808080"/>
              </a:solidFill>
              <a:latin typeface="Eurostile" pitchFamily="34" charset="0"/>
              <a:cs typeface="Times New Roman" pitchFamily="18" charset="0"/>
            </a:endParaRPr>
          </a:p>
        </p:txBody>
      </p:sp>
      <p:pic>
        <p:nvPicPr>
          <p:cNvPr id="137229" name="Picture 13" descr="rr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2988" y="333375"/>
            <a:ext cx="1606550" cy="647700"/>
          </a:xfrm>
          <a:prstGeom prst="rect">
            <a:avLst/>
          </a:prstGeom>
          <a:noFill/>
        </p:spPr>
      </p:pic>
      <p:pic>
        <p:nvPicPr>
          <p:cNvPr id="137230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 l="17833" t="15611" r="53345" b="33032"/>
          <a:stretch>
            <a:fillRect/>
          </a:stretch>
        </p:blipFill>
        <p:spPr bwMode="auto">
          <a:xfrm>
            <a:off x="7235825" y="260350"/>
            <a:ext cx="1800225" cy="632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4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338" y="6462713"/>
            <a:ext cx="9072562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7227" name="Picture 11" descr="rrm  m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8313" y="404813"/>
            <a:ext cx="647700" cy="527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05038"/>
            <a:ext cx="6696075" cy="1328737"/>
          </a:xfrm>
        </p:spPr>
        <p:txBody>
          <a:bodyPr/>
          <a:lstStyle/>
          <a:p>
            <a:pPr algn="l"/>
            <a:r>
              <a:rPr lang="en-US" sz="2500" b="1" i="1">
                <a:solidFill>
                  <a:srgbClr val="4D4D4D"/>
                </a:solidFill>
                <a:latin typeface="Verdana" pitchFamily="34" charset="0"/>
              </a:rPr>
              <a:t>CPM, PERT &amp; Schedule Risk Analysis </a:t>
            </a:r>
            <a:br>
              <a:rPr lang="en-US" sz="2500" b="1" i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500" b="1" i="1">
                <a:solidFill>
                  <a:srgbClr val="4D4D4D"/>
                </a:solidFill>
                <a:latin typeface="Verdana" pitchFamily="34" charset="0"/>
              </a:rPr>
              <a:t>in Construction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357563"/>
            <a:ext cx="6400800" cy="1130300"/>
          </a:xfrm>
        </p:spPr>
        <p:txBody>
          <a:bodyPr/>
          <a:lstStyle/>
          <a:p>
            <a:pPr algn="l">
              <a:lnSpc>
                <a:spcPct val="90000"/>
              </a:lnSpc>
            </a:pPr>
            <a:endParaRPr lang="en-US" sz="1800">
              <a:latin typeface="Eurostile" pitchFamily="34" charset="0"/>
            </a:endParaRPr>
          </a:p>
          <a:p>
            <a:pPr algn="l">
              <a:lnSpc>
                <a:spcPct val="90000"/>
              </a:lnSpc>
            </a:pPr>
            <a:endParaRPr lang="en-US" sz="1800">
              <a:latin typeface="Eurostile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1800" b="1">
                <a:solidFill>
                  <a:srgbClr val="4D4D4D"/>
                </a:solidFill>
                <a:latin typeface="Verdana" pitchFamily="34" charset="0"/>
              </a:rPr>
              <a:t>Pedram Daneshmand</a:t>
            </a:r>
          </a:p>
          <a:p>
            <a:pPr algn="l">
              <a:lnSpc>
                <a:spcPct val="90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MConstMgmt, MEngSc, BEng (Civil)</a:t>
            </a:r>
          </a:p>
          <a:p>
            <a:pPr algn="l">
              <a:lnSpc>
                <a:spcPct val="90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MIEAust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Schedule Risk Analysis Methodology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6696075" cy="100171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Definition of Project Identifications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Risk Definition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Create CPM and/or PERT Output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Uncertainty Estimation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Schedule Risk Analysis Performance </a:t>
            </a:r>
            <a:br>
              <a:rPr lang="en-US" sz="1600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1200" b="1">
                <a:solidFill>
                  <a:srgbClr val="4D4D4D"/>
                </a:solidFill>
                <a:latin typeface="Verdana" pitchFamily="34" charset="0"/>
              </a:rPr>
              <a:t>(Monte Carlo Simulation)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Sensitivity Risk Analysis Performance</a:t>
            </a:r>
          </a:p>
          <a:p>
            <a:pPr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Assumptions Re-consideration</a:t>
            </a:r>
          </a:p>
          <a:p>
            <a:pPr>
              <a:lnSpc>
                <a:spcPct val="90000"/>
              </a:lnSpc>
            </a:pPr>
            <a:endParaRPr lang="en-US" sz="1600">
              <a:solidFill>
                <a:srgbClr val="4D4D4D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endParaRPr lang="en-US" sz="1600">
              <a:solidFill>
                <a:srgbClr val="4D4D4D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70" name="Group 162"/>
          <p:cNvGrpSpPr>
            <a:grpSpLocks noChangeAspect="1"/>
          </p:cNvGrpSpPr>
          <p:nvPr/>
        </p:nvGrpSpPr>
        <p:grpSpPr bwMode="auto">
          <a:xfrm>
            <a:off x="755650" y="2276475"/>
            <a:ext cx="5761038" cy="3609975"/>
            <a:chOff x="0" y="-39"/>
            <a:chExt cx="9472" cy="5938"/>
          </a:xfrm>
        </p:grpSpPr>
        <p:sp>
          <p:nvSpPr>
            <p:cNvPr id="43171" name="AutoShape 163"/>
            <p:cNvSpPr>
              <a:spLocks noChangeAspect="1" noChangeArrowheads="1"/>
            </p:cNvSpPr>
            <p:nvPr/>
          </p:nvSpPr>
          <p:spPr bwMode="auto">
            <a:xfrm>
              <a:off x="0" y="-39"/>
              <a:ext cx="9472" cy="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2" name="Rectangle 164"/>
            <p:cNvSpPr>
              <a:spLocks noChangeArrowheads="1"/>
            </p:cNvSpPr>
            <p:nvPr/>
          </p:nvSpPr>
          <p:spPr bwMode="auto">
            <a:xfrm>
              <a:off x="0" y="802"/>
              <a:ext cx="7047" cy="501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3" name="Rectangle 165"/>
            <p:cNvSpPr>
              <a:spLocks noChangeArrowheads="1"/>
            </p:cNvSpPr>
            <p:nvPr/>
          </p:nvSpPr>
          <p:spPr bwMode="auto">
            <a:xfrm>
              <a:off x="6624" y="1985"/>
              <a:ext cx="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AU"/>
            </a:p>
          </p:txBody>
        </p:sp>
        <p:sp>
          <p:nvSpPr>
            <p:cNvPr id="43174" name="Rectangle 166"/>
            <p:cNvSpPr>
              <a:spLocks noChangeArrowheads="1"/>
            </p:cNvSpPr>
            <p:nvPr/>
          </p:nvSpPr>
          <p:spPr bwMode="auto">
            <a:xfrm rot="16200000">
              <a:off x="98" y="3072"/>
              <a:ext cx="24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 New Roman" pitchFamily="18" charset="0"/>
                </a:rPr>
                <a:t>Hits</a:t>
              </a:r>
              <a:endParaRPr lang="en-US"/>
            </a:p>
          </p:txBody>
        </p:sp>
        <p:sp>
          <p:nvSpPr>
            <p:cNvPr id="43175" name="Line 167"/>
            <p:cNvSpPr>
              <a:spLocks noChangeShapeType="1"/>
            </p:cNvSpPr>
            <p:nvPr/>
          </p:nvSpPr>
          <p:spPr bwMode="auto">
            <a:xfrm>
              <a:off x="737" y="5194"/>
              <a:ext cx="4909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6" name="Line 168"/>
            <p:cNvSpPr>
              <a:spLocks noChangeShapeType="1"/>
            </p:cNvSpPr>
            <p:nvPr/>
          </p:nvSpPr>
          <p:spPr bwMode="auto">
            <a:xfrm flipV="1">
              <a:off x="737" y="1118"/>
              <a:ext cx="1" cy="407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7" name="Line 169"/>
            <p:cNvSpPr>
              <a:spLocks noChangeShapeType="1"/>
            </p:cNvSpPr>
            <p:nvPr/>
          </p:nvSpPr>
          <p:spPr bwMode="auto">
            <a:xfrm flipV="1">
              <a:off x="5646" y="1118"/>
              <a:ext cx="1" cy="407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8" name="Line 170"/>
            <p:cNvSpPr>
              <a:spLocks noChangeShapeType="1"/>
            </p:cNvSpPr>
            <p:nvPr/>
          </p:nvSpPr>
          <p:spPr bwMode="auto">
            <a:xfrm flipH="1">
              <a:off x="671" y="5194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79" name="Rectangle 171"/>
            <p:cNvSpPr>
              <a:spLocks noChangeArrowheads="1"/>
            </p:cNvSpPr>
            <p:nvPr/>
          </p:nvSpPr>
          <p:spPr bwMode="auto">
            <a:xfrm>
              <a:off x="540" y="5126"/>
              <a:ext cx="6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/>
            </a:p>
          </p:txBody>
        </p:sp>
        <p:sp>
          <p:nvSpPr>
            <p:cNvPr id="43180" name="Line 172"/>
            <p:cNvSpPr>
              <a:spLocks noChangeShapeType="1"/>
            </p:cNvSpPr>
            <p:nvPr/>
          </p:nvSpPr>
          <p:spPr bwMode="auto">
            <a:xfrm flipH="1">
              <a:off x="671" y="4473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81" name="Rectangle 173"/>
            <p:cNvSpPr>
              <a:spLocks noChangeArrowheads="1"/>
            </p:cNvSpPr>
            <p:nvPr/>
          </p:nvSpPr>
          <p:spPr bwMode="auto">
            <a:xfrm>
              <a:off x="472" y="440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en-US"/>
            </a:p>
          </p:txBody>
        </p:sp>
        <p:sp>
          <p:nvSpPr>
            <p:cNvPr id="43182" name="Line 174"/>
            <p:cNvSpPr>
              <a:spLocks noChangeShapeType="1"/>
            </p:cNvSpPr>
            <p:nvPr/>
          </p:nvSpPr>
          <p:spPr bwMode="auto">
            <a:xfrm flipH="1">
              <a:off x="671" y="3745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83" name="Rectangle 175"/>
            <p:cNvSpPr>
              <a:spLocks noChangeArrowheads="1"/>
            </p:cNvSpPr>
            <p:nvPr/>
          </p:nvSpPr>
          <p:spPr bwMode="auto">
            <a:xfrm>
              <a:off x="472" y="3679"/>
              <a:ext cx="12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endParaRPr lang="en-US"/>
            </a:p>
          </p:txBody>
        </p:sp>
        <p:sp>
          <p:nvSpPr>
            <p:cNvPr id="43184" name="Line 176"/>
            <p:cNvSpPr>
              <a:spLocks noChangeShapeType="1"/>
            </p:cNvSpPr>
            <p:nvPr/>
          </p:nvSpPr>
          <p:spPr bwMode="auto">
            <a:xfrm flipH="1">
              <a:off x="671" y="3016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85" name="Rectangle 177"/>
            <p:cNvSpPr>
              <a:spLocks noChangeArrowheads="1"/>
            </p:cNvSpPr>
            <p:nvPr/>
          </p:nvSpPr>
          <p:spPr bwMode="auto">
            <a:xfrm>
              <a:off x="472" y="2948"/>
              <a:ext cx="12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75</a:t>
              </a:r>
              <a:endParaRPr lang="en-US"/>
            </a:p>
          </p:txBody>
        </p:sp>
        <p:sp>
          <p:nvSpPr>
            <p:cNvPr id="43186" name="Line 178"/>
            <p:cNvSpPr>
              <a:spLocks noChangeShapeType="1"/>
            </p:cNvSpPr>
            <p:nvPr/>
          </p:nvSpPr>
          <p:spPr bwMode="auto">
            <a:xfrm flipH="1">
              <a:off x="671" y="2288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87" name="Rectangle 179"/>
            <p:cNvSpPr>
              <a:spLocks noChangeArrowheads="1"/>
            </p:cNvSpPr>
            <p:nvPr/>
          </p:nvSpPr>
          <p:spPr bwMode="auto">
            <a:xfrm>
              <a:off x="407" y="2220"/>
              <a:ext cx="188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endParaRPr lang="en-US"/>
            </a:p>
          </p:txBody>
        </p:sp>
        <p:sp>
          <p:nvSpPr>
            <p:cNvPr id="43188" name="Line 180"/>
            <p:cNvSpPr>
              <a:spLocks noChangeShapeType="1"/>
            </p:cNvSpPr>
            <p:nvPr/>
          </p:nvSpPr>
          <p:spPr bwMode="auto">
            <a:xfrm flipH="1">
              <a:off x="671" y="1560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89" name="Rectangle 181"/>
            <p:cNvSpPr>
              <a:spLocks noChangeArrowheads="1"/>
            </p:cNvSpPr>
            <p:nvPr/>
          </p:nvSpPr>
          <p:spPr bwMode="auto">
            <a:xfrm>
              <a:off x="407" y="1494"/>
              <a:ext cx="188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125</a:t>
              </a:r>
              <a:endParaRPr lang="en-US"/>
            </a:p>
          </p:txBody>
        </p:sp>
        <p:sp>
          <p:nvSpPr>
            <p:cNvPr id="43190" name="Rectangle 182"/>
            <p:cNvSpPr>
              <a:spLocks noChangeArrowheads="1"/>
            </p:cNvSpPr>
            <p:nvPr/>
          </p:nvSpPr>
          <p:spPr bwMode="auto">
            <a:xfrm>
              <a:off x="2219" y="5523"/>
              <a:ext cx="175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 New Roman" pitchFamily="18" charset="0"/>
                </a:rPr>
                <a:t>Distribution (start of interval)</a:t>
              </a:r>
              <a:endParaRPr lang="en-US"/>
            </a:p>
          </p:txBody>
        </p:sp>
        <p:sp>
          <p:nvSpPr>
            <p:cNvPr id="43191" name="Rectangle 183"/>
            <p:cNvSpPr>
              <a:spLocks noChangeArrowheads="1"/>
            </p:cNvSpPr>
            <p:nvPr/>
          </p:nvSpPr>
          <p:spPr bwMode="auto">
            <a:xfrm>
              <a:off x="736" y="5327"/>
              <a:ext cx="5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02/Nov/04</a:t>
              </a:r>
              <a:endParaRPr lang="en-US"/>
            </a:p>
          </p:txBody>
        </p:sp>
        <p:sp>
          <p:nvSpPr>
            <p:cNvPr id="43192" name="Line 184"/>
            <p:cNvSpPr>
              <a:spLocks noChangeShapeType="1"/>
            </p:cNvSpPr>
            <p:nvPr/>
          </p:nvSpPr>
          <p:spPr bwMode="auto">
            <a:xfrm>
              <a:off x="737" y="5194"/>
              <a:ext cx="1" cy="6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93" name="Rectangle 185"/>
            <p:cNvSpPr>
              <a:spLocks noChangeArrowheads="1"/>
            </p:cNvSpPr>
            <p:nvPr/>
          </p:nvSpPr>
          <p:spPr bwMode="auto">
            <a:xfrm>
              <a:off x="1908" y="5327"/>
              <a:ext cx="5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19/Nov/04</a:t>
              </a:r>
              <a:endParaRPr lang="en-US"/>
            </a:p>
          </p:txBody>
        </p:sp>
        <p:sp>
          <p:nvSpPr>
            <p:cNvPr id="43194" name="Line 186"/>
            <p:cNvSpPr>
              <a:spLocks noChangeShapeType="1"/>
            </p:cNvSpPr>
            <p:nvPr/>
          </p:nvSpPr>
          <p:spPr bwMode="auto">
            <a:xfrm>
              <a:off x="1909" y="5194"/>
              <a:ext cx="1" cy="6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95" name="Rectangle 187"/>
            <p:cNvSpPr>
              <a:spLocks noChangeArrowheads="1"/>
            </p:cNvSpPr>
            <p:nvPr/>
          </p:nvSpPr>
          <p:spPr bwMode="auto">
            <a:xfrm>
              <a:off x="3083" y="5327"/>
              <a:ext cx="51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06/Dec/04</a:t>
              </a:r>
              <a:endParaRPr lang="en-US"/>
            </a:p>
          </p:txBody>
        </p:sp>
        <p:sp>
          <p:nvSpPr>
            <p:cNvPr id="43196" name="Line 188"/>
            <p:cNvSpPr>
              <a:spLocks noChangeShapeType="1"/>
            </p:cNvSpPr>
            <p:nvPr/>
          </p:nvSpPr>
          <p:spPr bwMode="auto">
            <a:xfrm>
              <a:off x="3081" y="5194"/>
              <a:ext cx="1" cy="6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97" name="Rectangle 189"/>
            <p:cNvSpPr>
              <a:spLocks noChangeArrowheads="1"/>
            </p:cNvSpPr>
            <p:nvPr/>
          </p:nvSpPr>
          <p:spPr bwMode="auto">
            <a:xfrm>
              <a:off x="4262" y="5327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23/Dec/04</a:t>
              </a:r>
              <a:endParaRPr lang="en-US"/>
            </a:p>
          </p:txBody>
        </p:sp>
        <p:sp>
          <p:nvSpPr>
            <p:cNvPr id="43198" name="Line 190"/>
            <p:cNvSpPr>
              <a:spLocks noChangeShapeType="1"/>
            </p:cNvSpPr>
            <p:nvPr/>
          </p:nvSpPr>
          <p:spPr bwMode="auto">
            <a:xfrm>
              <a:off x="4260" y="5194"/>
              <a:ext cx="1" cy="6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199" name="Rectangle 191"/>
            <p:cNvSpPr>
              <a:spLocks noChangeArrowheads="1"/>
            </p:cNvSpPr>
            <p:nvPr/>
          </p:nvSpPr>
          <p:spPr bwMode="auto">
            <a:xfrm>
              <a:off x="5432" y="5327"/>
              <a:ext cx="48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09/Jan/05</a:t>
              </a:r>
              <a:endParaRPr lang="en-US"/>
            </a:p>
          </p:txBody>
        </p:sp>
        <p:sp>
          <p:nvSpPr>
            <p:cNvPr id="43200" name="Line 192"/>
            <p:cNvSpPr>
              <a:spLocks noChangeShapeType="1"/>
            </p:cNvSpPr>
            <p:nvPr/>
          </p:nvSpPr>
          <p:spPr bwMode="auto">
            <a:xfrm>
              <a:off x="5432" y="5194"/>
              <a:ext cx="1" cy="66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01" name="Rectangle 193"/>
            <p:cNvSpPr>
              <a:spLocks noChangeArrowheads="1"/>
            </p:cNvSpPr>
            <p:nvPr/>
          </p:nvSpPr>
          <p:spPr bwMode="auto">
            <a:xfrm>
              <a:off x="5779" y="4930"/>
              <a:ext cx="16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5%</a:t>
              </a:r>
              <a:endParaRPr lang="en-US"/>
            </a:p>
          </p:txBody>
        </p:sp>
        <p:sp>
          <p:nvSpPr>
            <p:cNvPr id="43202" name="Rectangle 194"/>
            <p:cNvSpPr>
              <a:spLocks noChangeArrowheads="1"/>
            </p:cNvSpPr>
            <p:nvPr/>
          </p:nvSpPr>
          <p:spPr bwMode="auto">
            <a:xfrm>
              <a:off x="6162" y="4930"/>
              <a:ext cx="5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17/Nov/04</a:t>
              </a:r>
              <a:endParaRPr lang="en-US"/>
            </a:p>
          </p:txBody>
        </p:sp>
        <p:sp>
          <p:nvSpPr>
            <p:cNvPr id="43203" name="Line 195"/>
            <p:cNvSpPr>
              <a:spLocks noChangeShapeType="1"/>
            </p:cNvSpPr>
            <p:nvPr/>
          </p:nvSpPr>
          <p:spPr bwMode="auto">
            <a:xfrm>
              <a:off x="5646" y="4996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04" name="Rectangle 196"/>
            <p:cNvSpPr>
              <a:spLocks noChangeArrowheads="1"/>
            </p:cNvSpPr>
            <p:nvPr/>
          </p:nvSpPr>
          <p:spPr bwMode="auto">
            <a:xfrm>
              <a:off x="5779" y="4724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10%</a:t>
              </a:r>
              <a:endParaRPr lang="en-US"/>
            </a:p>
          </p:txBody>
        </p:sp>
        <p:sp>
          <p:nvSpPr>
            <p:cNvPr id="43205" name="Rectangle 197"/>
            <p:cNvSpPr>
              <a:spLocks noChangeArrowheads="1"/>
            </p:cNvSpPr>
            <p:nvPr/>
          </p:nvSpPr>
          <p:spPr bwMode="auto">
            <a:xfrm>
              <a:off x="6162" y="4724"/>
              <a:ext cx="535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22/Nov/04</a:t>
              </a:r>
              <a:endParaRPr lang="en-US"/>
            </a:p>
          </p:txBody>
        </p:sp>
        <p:sp>
          <p:nvSpPr>
            <p:cNvPr id="43206" name="Line 198"/>
            <p:cNvSpPr>
              <a:spLocks noChangeShapeType="1"/>
            </p:cNvSpPr>
            <p:nvPr/>
          </p:nvSpPr>
          <p:spPr bwMode="auto">
            <a:xfrm>
              <a:off x="5646" y="4790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07" name="Rectangle 199"/>
            <p:cNvSpPr>
              <a:spLocks noChangeArrowheads="1"/>
            </p:cNvSpPr>
            <p:nvPr/>
          </p:nvSpPr>
          <p:spPr bwMode="auto">
            <a:xfrm>
              <a:off x="5779" y="4518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15%</a:t>
              </a:r>
              <a:endParaRPr lang="en-US"/>
            </a:p>
          </p:txBody>
        </p:sp>
        <p:sp>
          <p:nvSpPr>
            <p:cNvPr id="43208" name="Rectangle 200"/>
            <p:cNvSpPr>
              <a:spLocks noChangeArrowheads="1"/>
            </p:cNvSpPr>
            <p:nvPr/>
          </p:nvSpPr>
          <p:spPr bwMode="auto">
            <a:xfrm>
              <a:off x="6162" y="4518"/>
              <a:ext cx="535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24/Nov/04</a:t>
              </a:r>
              <a:endParaRPr lang="en-US"/>
            </a:p>
          </p:txBody>
        </p:sp>
        <p:sp>
          <p:nvSpPr>
            <p:cNvPr id="43209" name="Line 201"/>
            <p:cNvSpPr>
              <a:spLocks noChangeShapeType="1"/>
            </p:cNvSpPr>
            <p:nvPr/>
          </p:nvSpPr>
          <p:spPr bwMode="auto">
            <a:xfrm>
              <a:off x="5646" y="4584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10" name="Rectangle 202"/>
            <p:cNvSpPr>
              <a:spLocks noChangeArrowheads="1"/>
            </p:cNvSpPr>
            <p:nvPr/>
          </p:nvSpPr>
          <p:spPr bwMode="auto">
            <a:xfrm>
              <a:off x="5779" y="4319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20%</a:t>
              </a:r>
              <a:endParaRPr lang="en-US"/>
            </a:p>
          </p:txBody>
        </p:sp>
        <p:sp>
          <p:nvSpPr>
            <p:cNvPr id="43211" name="Rectangle 203"/>
            <p:cNvSpPr>
              <a:spLocks noChangeArrowheads="1"/>
            </p:cNvSpPr>
            <p:nvPr/>
          </p:nvSpPr>
          <p:spPr bwMode="auto">
            <a:xfrm>
              <a:off x="6162" y="4319"/>
              <a:ext cx="5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25/Nov/04</a:t>
              </a:r>
              <a:endParaRPr lang="en-US"/>
            </a:p>
          </p:txBody>
        </p:sp>
        <p:sp>
          <p:nvSpPr>
            <p:cNvPr id="43212" name="Line 204"/>
            <p:cNvSpPr>
              <a:spLocks noChangeShapeType="1"/>
            </p:cNvSpPr>
            <p:nvPr/>
          </p:nvSpPr>
          <p:spPr bwMode="auto">
            <a:xfrm>
              <a:off x="5646" y="4385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13" name="Rectangle 205"/>
            <p:cNvSpPr>
              <a:spLocks noChangeArrowheads="1"/>
            </p:cNvSpPr>
            <p:nvPr/>
          </p:nvSpPr>
          <p:spPr bwMode="auto">
            <a:xfrm>
              <a:off x="5779" y="4113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25%</a:t>
              </a:r>
              <a:endParaRPr lang="en-US"/>
            </a:p>
          </p:txBody>
        </p:sp>
        <p:sp>
          <p:nvSpPr>
            <p:cNvPr id="43214" name="Rectangle 206"/>
            <p:cNvSpPr>
              <a:spLocks noChangeArrowheads="1"/>
            </p:cNvSpPr>
            <p:nvPr/>
          </p:nvSpPr>
          <p:spPr bwMode="auto">
            <a:xfrm>
              <a:off x="6162" y="4113"/>
              <a:ext cx="535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26/Nov/04</a:t>
              </a:r>
              <a:endParaRPr lang="en-US"/>
            </a:p>
          </p:txBody>
        </p:sp>
        <p:sp>
          <p:nvSpPr>
            <p:cNvPr id="43215" name="Line 207"/>
            <p:cNvSpPr>
              <a:spLocks noChangeShapeType="1"/>
            </p:cNvSpPr>
            <p:nvPr/>
          </p:nvSpPr>
          <p:spPr bwMode="auto">
            <a:xfrm>
              <a:off x="5646" y="4179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16" name="Rectangle 208"/>
            <p:cNvSpPr>
              <a:spLocks noChangeArrowheads="1"/>
            </p:cNvSpPr>
            <p:nvPr/>
          </p:nvSpPr>
          <p:spPr bwMode="auto">
            <a:xfrm>
              <a:off x="5779" y="3907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30%</a:t>
              </a:r>
              <a:endParaRPr lang="en-US"/>
            </a:p>
          </p:txBody>
        </p:sp>
        <p:sp>
          <p:nvSpPr>
            <p:cNvPr id="43217" name="Rectangle 209"/>
            <p:cNvSpPr>
              <a:spLocks noChangeArrowheads="1"/>
            </p:cNvSpPr>
            <p:nvPr/>
          </p:nvSpPr>
          <p:spPr bwMode="auto">
            <a:xfrm>
              <a:off x="6162" y="3907"/>
              <a:ext cx="535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29/Nov/04</a:t>
              </a:r>
              <a:endParaRPr lang="en-US"/>
            </a:p>
          </p:txBody>
        </p:sp>
        <p:sp>
          <p:nvSpPr>
            <p:cNvPr id="43218" name="Line 210"/>
            <p:cNvSpPr>
              <a:spLocks noChangeShapeType="1"/>
            </p:cNvSpPr>
            <p:nvPr/>
          </p:nvSpPr>
          <p:spPr bwMode="auto">
            <a:xfrm>
              <a:off x="5646" y="3973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19" name="Rectangle 211"/>
            <p:cNvSpPr>
              <a:spLocks noChangeArrowheads="1"/>
            </p:cNvSpPr>
            <p:nvPr/>
          </p:nvSpPr>
          <p:spPr bwMode="auto">
            <a:xfrm>
              <a:off x="5779" y="3708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35%</a:t>
              </a:r>
              <a:endParaRPr lang="en-US"/>
            </a:p>
          </p:txBody>
        </p:sp>
        <p:sp>
          <p:nvSpPr>
            <p:cNvPr id="43220" name="Rectangle 212"/>
            <p:cNvSpPr>
              <a:spLocks noChangeArrowheads="1"/>
            </p:cNvSpPr>
            <p:nvPr/>
          </p:nvSpPr>
          <p:spPr bwMode="auto">
            <a:xfrm>
              <a:off x="6162" y="3708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01/Dec/04</a:t>
              </a:r>
              <a:endParaRPr lang="en-US"/>
            </a:p>
          </p:txBody>
        </p:sp>
        <p:sp>
          <p:nvSpPr>
            <p:cNvPr id="43221" name="Line 213"/>
            <p:cNvSpPr>
              <a:spLocks noChangeShapeType="1"/>
            </p:cNvSpPr>
            <p:nvPr/>
          </p:nvSpPr>
          <p:spPr bwMode="auto">
            <a:xfrm>
              <a:off x="5646" y="3774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22" name="Rectangle 214"/>
            <p:cNvSpPr>
              <a:spLocks noChangeArrowheads="1"/>
            </p:cNvSpPr>
            <p:nvPr/>
          </p:nvSpPr>
          <p:spPr bwMode="auto">
            <a:xfrm>
              <a:off x="5779" y="3502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40%</a:t>
              </a:r>
              <a:endParaRPr lang="en-US"/>
            </a:p>
          </p:txBody>
        </p:sp>
        <p:sp>
          <p:nvSpPr>
            <p:cNvPr id="43223" name="Rectangle 215"/>
            <p:cNvSpPr>
              <a:spLocks noChangeArrowheads="1"/>
            </p:cNvSpPr>
            <p:nvPr/>
          </p:nvSpPr>
          <p:spPr bwMode="auto">
            <a:xfrm>
              <a:off x="6162" y="3502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02/Dec/04</a:t>
              </a:r>
              <a:endParaRPr lang="en-US"/>
            </a:p>
          </p:txBody>
        </p:sp>
        <p:sp>
          <p:nvSpPr>
            <p:cNvPr id="43224" name="Line 216"/>
            <p:cNvSpPr>
              <a:spLocks noChangeShapeType="1"/>
            </p:cNvSpPr>
            <p:nvPr/>
          </p:nvSpPr>
          <p:spPr bwMode="auto">
            <a:xfrm>
              <a:off x="5646" y="3568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25" name="Rectangle 217"/>
            <p:cNvSpPr>
              <a:spLocks noChangeArrowheads="1"/>
            </p:cNvSpPr>
            <p:nvPr/>
          </p:nvSpPr>
          <p:spPr bwMode="auto">
            <a:xfrm>
              <a:off x="5779" y="3296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45%</a:t>
              </a:r>
              <a:endParaRPr lang="en-US"/>
            </a:p>
          </p:txBody>
        </p:sp>
        <p:sp>
          <p:nvSpPr>
            <p:cNvPr id="43226" name="Rectangle 218"/>
            <p:cNvSpPr>
              <a:spLocks noChangeArrowheads="1"/>
            </p:cNvSpPr>
            <p:nvPr/>
          </p:nvSpPr>
          <p:spPr bwMode="auto">
            <a:xfrm>
              <a:off x="6162" y="3296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03/Dec/04</a:t>
              </a:r>
              <a:endParaRPr lang="en-US"/>
            </a:p>
          </p:txBody>
        </p:sp>
        <p:sp>
          <p:nvSpPr>
            <p:cNvPr id="43227" name="Line 219"/>
            <p:cNvSpPr>
              <a:spLocks noChangeShapeType="1"/>
            </p:cNvSpPr>
            <p:nvPr/>
          </p:nvSpPr>
          <p:spPr bwMode="auto">
            <a:xfrm>
              <a:off x="5646" y="3362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28" name="Rectangle 220"/>
            <p:cNvSpPr>
              <a:spLocks noChangeArrowheads="1"/>
            </p:cNvSpPr>
            <p:nvPr/>
          </p:nvSpPr>
          <p:spPr bwMode="auto">
            <a:xfrm>
              <a:off x="5779" y="3092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50%</a:t>
              </a:r>
              <a:endParaRPr lang="en-US"/>
            </a:p>
          </p:txBody>
        </p:sp>
        <p:sp>
          <p:nvSpPr>
            <p:cNvPr id="43229" name="Rectangle 221"/>
            <p:cNvSpPr>
              <a:spLocks noChangeArrowheads="1"/>
            </p:cNvSpPr>
            <p:nvPr/>
          </p:nvSpPr>
          <p:spPr bwMode="auto">
            <a:xfrm>
              <a:off x="6162" y="3092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06/Dec/04</a:t>
              </a:r>
              <a:endParaRPr lang="en-US"/>
            </a:p>
          </p:txBody>
        </p:sp>
        <p:sp>
          <p:nvSpPr>
            <p:cNvPr id="43230" name="Line 222"/>
            <p:cNvSpPr>
              <a:spLocks noChangeShapeType="1"/>
            </p:cNvSpPr>
            <p:nvPr/>
          </p:nvSpPr>
          <p:spPr bwMode="auto">
            <a:xfrm>
              <a:off x="5646" y="3156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31" name="Rectangle 223"/>
            <p:cNvSpPr>
              <a:spLocks noChangeArrowheads="1"/>
            </p:cNvSpPr>
            <p:nvPr/>
          </p:nvSpPr>
          <p:spPr bwMode="auto">
            <a:xfrm>
              <a:off x="5779" y="2891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55%</a:t>
              </a:r>
              <a:endParaRPr lang="en-US"/>
            </a:p>
          </p:txBody>
        </p:sp>
        <p:sp>
          <p:nvSpPr>
            <p:cNvPr id="43232" name="Rectangle 224"/>
            <p:cNvSpPr>
              <a:spLocks noChangeArrowheads="1"/>
            </p:cNvSpPr>
            <p:nvPr/>
          </p:nvSpPr>
          <p:spPr bwMode="auto">
            <a:xfrm>
              <a:off x="6162" y="2891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07/Dec/04</a:t>
              </a:r>
              <a:endParaRPr lang="en-US"/>
            </a:p>
          </p:txBody>
        </p:sp>
        <p:sp>
          <p:nvSpPr>
            <p:cNvPr id="43233" name="Line 225"/>
            <p:cNvSpPr>
              <a:spLocks noChangeShapeType="1"/>
            </p:cNvSpPr>
            <p:nvPr/>
          </p:nvSpPr>
          <p:spPr bwMode="auto">
            <a:xfrm>
              <a:off x="5646" y="2958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34" name="Rectangle 226"/>
            <p:cNvSpPr>
              <a:spLocks noChangeArrowheads="1"/>
            </p:cNvSpPr>
            <p:nvPr/>
          </p:nvSpPr>
          <p:spPr bwMode="auto">
            <a:xfrm>
              <a:off x="5779" y="2690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60%</a:t>
              </a:r>
              <a:endParaRPr lang="en-US"/>
            </a:p>
          </p:txBody>
        </p:sp>
        <p:sp>
          <p:nvSpPr>
            <p:cNvPr id="43235" name="Rectangle 227"/>
            <p:cNvSpPr>
              <a:spLocks noChangeArrowheads="1"/>
            </p:cNvSpPr>
            <p:nvPr/>
          </p:nvSpPr>
          <p:spPr bwMode="auto">
            <a:xfrm>
              <a:off x="6162" y="2690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08/Dec/04</a:t>
              </a:r>
              <a:endParaRPr lang="en-US"/>
            </a:p>
          </p:txBody>
        </p:sp>
        <p:sp>
          <p:nvSpPr>
            <p:cNvPr id="43236" name="Line 228"/>
            <p:cNvSpPr>
              <a:spLocks noChangeShapeType="1"/>
            </p:cNvSpPr>
            <p:nvPr/>
          </p:nvSpPr>
          <p:spPr bwMode="auto">
            <a:xfrm>
              <a:off x="5646" y="2752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37" name="Rectangle 229"/>
            <p:cNvSpPr>
              <a:spLocks noChangeArrowheads="1"/>
            </p:cNvSpPr>
            <p:nvPr/>
          </p:nvSpPr>
          <p:spPr bwMode="auto">
            <a:xfrm>
              <a:off x="5779" y="2481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65%</a:t>
              </a:r>
              <a:endParaRPr lang="en-US"/>
            </a:p>
          </p:txBody>
        </p:sp>
        <p:sp>
          <p:nvSpPr>
            <p:cNvPr id="43238" name="Rectangle 230"/>
            <p:cNvSpPr>
              <a:spLocks noChangeArrowheads="1"/>
            </p:cNvSpPr>
            <p:nvPr/>
          </p:nvSpPr>
          <p:spPr bwMode="auto">
            <a:xfrm>
              <a:off x="6162" y="2481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09/Dec/04</a:t>
              </a:r>
              <a:endParaRPr lang="en-US"/>
            </a:p>
          </p:txBody>
        </p:sp>
        <p:sp>
          <p:nvSpPr>
            <p:cNvPr id="43239" name="Line 231"/>
            <p:cNvSpPr>
              <a:spLocks noChangeShapeType="1"/>
            </p:cNvSpPr>
            <p:nvPr/>
          </p:nvSpPr>
          <p:spPr bwMode="auto">
            <a:xfrm>
              <a:off x="5646" y="2546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40" name="Rectangle 232"/>
            <p:cNvSpPr>
              <a:spLocks noChangeArrowheads="1"/>
            </p:cNvSpPr>
            <p:nvPr/>
          </p:nvSpPr>
          <p:spPr bwMode="auto">
            <a:xfrm>
              <a:off x="5779" y="2277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70%</a:t>
              </a:r>
              <a:endParaRPr lang="en-US"/>
            </a:p>
          </p:txBody>
        </p:sp>
        <p:sp>
          <p:nvSpPr>
            <p:cNvPr id="43241" name="Rectangle 233"/>
            <p:cNvSpPr>
              <a:spLocks noChangeArrowheads="1"/>
            </p:cNvSpPr>
            <p:nvPr/>
          </p:nvSpPr>
          <p:spPr bwMode="auto">
            <a:xfrm>
              <a:off x="6162" y="2277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10/Dec/04</a:t>
              </a:r>
              <a:endParaRPr lang="en-US"/>
            </a:p>
          </p:txBody>
        </p:sp>
        <p:sp>
          <p:nvSpPr>
            <p:cNvPr id="43242" name="Line 234"/>
            <p:cNvSpPr>
              <a:spLocks noChangeShapeType="1"/>
            </p:cNvSpPr>
            <p:nvPr/>
          </p:nvSpPr>
          <p:spPr bwMode="auto">
            <a:xfrm>
              <a:off x="5646" y="2347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43" name="Rectangle 235"/>
            <p:cNvSpPr>
              <a:spLocks noChangeArrowheads="1"/>
            </p:cNvSpPr>
            <p:nvPr/>
          </p:nvSpPr>
          <p:spPr bwMode="auto">
            <a:xfrm>
              <a:off x="5779" y="2076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75%</a:t>
              </a:r>
              <a:endParaRPr lang="en-US"/>
            </a:p>
          </p:txBody>
        </p:sp>
        <p:sp>
          <p:nvSpPr>
            <p:cNvPr id="43244" name="Rectangle 236"/>
            <p:cNvSpPr>
              <a:spLocks noChangeArrowheads="1"/>
            </p:cNvSpPr>
            <p:nvPr/>
          </p:nvSpPr>
          <p:spPr bwMode="auto">
            <a:xfrm>
              <a:off x="6162" y="2076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14/Dec/04</a:t>
              </a:r>
              <a:endParaRPr lang="en-US"/>
            </a:p>
          </p:txBody>
        </p:sp>
        <p:sp>
          <p:nvSpPr>
            <p:cNvPr id="43245" name="Line 237"/>
            <p:cNvSpPr>
              <a:spLocks noChangeShapeType="1"/>
            </p:cNvSpPr>
            <p:nvPr/>
          </p:nvSpPr>
          <p:spPr bwMode="auto">
            <a:xfrm>
              <a:off x="5646" y="2141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46" name="Rectangle 238"/>
            <p:cNvSpPr>
              <a:spLocks noChangeArrowheads="1"/>
            </p:cNvSpPr>
            <p:nvPr/>
          </p:nvSpPr>
          <p:spPr bwMode="auto">
            <a:xfrm>
              <a:off x="5779" y="1870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80%</a:t>
              </a:r>
              <a:endParaRPr lang="en-US"/>
            </a:p>
          </p:txBody>
        </p:sp>
        <p:sp>
          <p:nvSpPr>
            <p:cNvPr id="43247" name="Rectangle 239"/>
            <p:cNvSpPr>
              <a:spLocks noChangeArrowheads="1"/>
            </p:cNvSpPr>
            <p:nvPr/>
          </p:nvSpPr>
          <p:spPr bwMode="auto">
            <a:xfrm>
              <a:off x="6162" y="1870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15/Dec/04</a:t>
              </a:r>
              <a:endParaRPr lang="en-US"/>
            </a:p>
          </p:txBody>
        </p:sp>
        <p:sp>
          <p:nvSpPr>
            <p:cNvPr id="43248" name="Line 240"/>
            <p:cNvSpPr>
              <a:spLocks noChangeShapeType="1"/>
            </p:cNvSpPr>
            <p:nvPr/>
          </p:nvSpPr>
          <p:spPr bwMode="auto">
            <a:xfrm>
              <a:off x="5646" y="1935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49" name="Rectangle 241"/>
            <p:cNvSpPr>
              <a:spLocks noChangeArrowheads="1"/>
            </p:cNvSpPr>
            <p:nvPr/>
          </p:nvSpPr>
          <p:spPr bwMode="auto">
            <a:xfrm>
              <a:off x="5719" y="1846"/>
              <a:ext cx="1055" cy="185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50" name="Rectangle 242"/>
            <p:cNvSpPr>
              <a:spLocks noChangeArrowheads="1"/>
            </p:cNvSpPr>
            <p:nvPr/>
          </p:nvSpPr>
          <p:spPr bwMode="auto">
            <a:xfrm>
              <a:off x="5779" y="1671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85%</a:t>
              </a:r>
              <a:endParaRPr lang="en-US"/>
            </a:p>
          </p:txBody>
        </p:sp>
        <p:sp>
          <p:nvSpPr>
            <p:cNvPr id="43251" name="Rectangle 243"/>
            <p:cNvSpPr>
              <a:spLocks noChangeArrowheads="1"/>
            </p:cNvSpPr>
            <p:nvPr/>
          </p:nvSpPr>
          <p:spPr bwMode="auto">
            <a:xfrm>
              <a:off x="6162" y="1671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16/Dec/04</a:t>
              </a:r>
              <a:endParaRPr lang="en-US"/>
            </a:p>
          </p:txBody>
        </p:sp>
        <p:sp>
          <p:nvSpPr>
            <p:cNvPr id="43252" name="Line 244"/>
            <p:cNvSpPr>
              <a:spLocks noChangeShapeType="1"/>
            </p:cNvSpPr>
            <p:nvPr/>
          </p:nvSpPr>
          <p:spPr bwMode="auto">
            <a:xfrm>
              <a:off x="5646" y="1736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53" name="Rectangle 245"/>
            <p:cNvSpPr>
              <a:spLocks noChangeArrowheads="1"/>
            </p:cNvSpPr>
            <p:nvPr/>
          </p:nvSpPr>
          <p:spPr bwMode="auto">
            <a:xfrm>
              <a:off x="5779" y="1465"/>
              <a:ext cx="22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90%</a:t>
              </a:r>
              <a:endParaRPr lang="en-US"/>
            </a:p>
          </p:txBody>
        </p:sp>
        <p:sp>
          <p:nvSpPr>
            <p:cNvPr id="43254" name="Rectangle 246"/>
            <p:cNvSpPr>
              <a:spLocks noChangeArrowheads="1"/>
            </p:cNvSpPr>
            <p:nvPr/>
          </p:nvSpPr>
          <p:spPr bwMode="auto">
            <a:xfrm>
              <a:off x="6162" y="1465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21/Dec/04</a:t>
              </a:r>
              <a:endParaRPr lang="en-US"/>
            </a:p>
          </p:txBody>
        </p:sp>
        <p:sp>
          <p:nvSpPr>
            <p:cNvPr id="43255" name="Line 247"/>
            <p:cNvSpPr>
              <a:spLocks noChangeShapeType="1"/>
            </p:cNvSpPr>
            <p:nvPr/>
          </p:nvSpPr>
          <p:spPr bwMode="auto">
            <a:xfrm>
              <a:off x="5646" y="1530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56" name="Rectangle 248"/>
            <p:cNvSpPr>
              <a:spLocks noChangeArrowheads="1"/>
            </p:cNvSpPr>
            <p:nvPr/>
          </p:nvSpPr>
          <p:spPr bwMode="auto">
            <a:xfrm>
              <a:off x="5779" y="1259"/>
              <a:ext cx="229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95%</a:t>
              </a:r>
              <a:endParaRPr lang="en-US"/>
            </a:p>
          </p:txBody>
        </p:sp>
        <p:sp>
          <p:nvSpPr>
            <p:cNvPr id="43257" name="Rectangle 249"/>
            <p:cNvSpPr>
              <a:spLocks noChangeArrowheads="1"/>
            </p:cNvSpPr>
            <p:nvPr/>
          </p:nvSpPr>
          <p:spPr bwMode="auto">
            <a:xfrm>
              <a:off x="6162" y="1259"/>
              <a:ext cx="520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23/Dec/04</a:t>
              </a:r>
              <a:endParaRPr lang="en-US"/>
            </a:p>
          </p:txBody>
        </p:sp>
        <p:sp>
          <p:nvSpPr>
            <p:cNvPr id="43258" name="Line 250"/>
            <p:cNvSpPr>
              <a:spLocks noChangeShapeType="1"/>
            </p:cNvSpPr>
            <p:nvPr/>
          </p:nvSpPr>
          <p:spPr bwMode="auto">
            <a:xfrm>
              <a:off x="5646" y="1324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59" name="Rectangle 251"/>
            <p:cNvSpPr>
              <a:spLocks noChangeArrowheads="1"/>
            </p:cNvSpPr>
            <p:nvPr/>
          </p:nvSpPr>
          <p:spPr bwMode="auto">
            <a:xfrm>
              <a:off x="5779" y="1050"/>
              <a:ext cx="29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100%</a:t>
              </a:r>
              <a:endParaRPr lang="en-US"/>
            </a:p>
          </p:txBody>
        </p:sp>
        <p:sp>
          <p:nvSpPr>
            <p:cNvPr id="43260" name="Rectangle 252"/>
            <p:cNvSpPr>
              <a:spLocks noChangeArrowheads="1"/>
            </p:cNvSpPr>
            <p:nvPr/>
          </p:nvSpPr>
          <p:spPr bwMode="auto">
            <a:xfrm>
              <a:off x="6162" y="1050"/>
              <a:ext cx="48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Times New Roman" pitchFamily="18" charset="0"/>
                </a:rPr>
                <a:t>11/Jan/05</a:t>
              </a:r>
              <a:endParaRPr lang="en-US"/>
            </a:p>
          </p:txBody>
        </p:sp>
        <p:sp>
          <p:nvSpPr>
            <p:cNvPr id="43261" name="Line 253"/>
            <p:cNvSpPr>
              <a:spLocks noChangeShapeType="1"/>
            </p:cNvSpPr>
            <p:nvPr/>
          </p:nvSpPr>
          <p:spPr bwMode="auto">
            <a:xfrm>
              <a:off x="5646" y="1118"/>
              <a:ext cx="66" cy="1"/>
            </a:xfrm>
            <a:prstGeom prst="line">
              <a:avLst/>
            </a:pr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2" name="Rectangle 254"/>
            <p:cNvSpPr>
              <a:spLocks noChangeArrowheads="1"/>
            </p:cNvSpPr>
            <p:nvPr/>
          </p:nvSpPr>
          <p:spPr bwMode="auto">
            <a:xfrm>
              <a:off x="770" y="5087"/>
              <a:ext cx="156" cy="97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3" name="Rectangle 255"/>
            <p:cNvSpPr>
              <a:spLocks noChangeArrowheads="1"/>
            </p:cNvSpPr>
            <p:nvPr/>
          </p:nvSpPr>
          <p:spPr bwMode="auto">
            <a:xfrm>
              <a:off x="1013" y="5146"/>
              <a:ext cx="156" cy="38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4" name="Rectangle 256"/>
            <p:cNvSpPr>
              <a:spLocks noChangeArrowheads="1"/>
            </p:cNvSpPr>
            <p:nvPr/>
          </p:nvSpPr>
          <p:spPr bwMode="auto">
            <a:xfrm>
              <a:off x="1256" y="4734"/>
              <a:ext cx="156" cy="450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5" name="Rectangle 257"/>
            <p:cNvSpPr>
              <a:spLocks noChangeArrowheads="1"/>
            </p:cNvSpPr>
            <p:nvPr/>
          </p:nvSpPr>
          <p:spPr bwMode="auto">
            <a:xfrm>
              <a:off x="1499" y="4476"/>
              <a:ext cx="156" cy="708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6" name="Rectangle 258"/>
            <p:cNvSpPr>
              <a:spLocks noChangeArrowheads="1"/>
            </p:cNvSpPr>
            <p:nvPr/>
          </p:nvSpPr>
          <p:spPr bwMode="auto">
            <a:xfrm>
              <a:off x="1750" y="3689"/>
              <a:ext cx="156" cy="1495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7" name="Rectangle 259"/>
            <p:cNvSpPr>
              <a:spLocks noChangeArrowheads="1"/>
            </p:cNvSpPr>
            <p:nvPr/>
          </p:nvSpPr>
          <p:spPr bwMode="auto">
            <a:xfrm>
              <a:off x="1993" y="3748"/>
              <a:ext cx="156" cy="1436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8" name="Rectangle 260"/>
            <p:cNvSpPr>
              <a:spLocks noChangeArrowheads="1"/>
            </p:cNvSpPr>
            <p:nvPr/>
          </p:nvSpPr>
          <p:spPr bwMode="auto">
            <a:xfrm>
              <a:off x="2236" y="1967"/>
              <a:ext cx="157" cy="3217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69" name="Rectangle 261"/>
            <p:cNvSpPr>
              <a:spLocks noChangeArrowheads="1"/>
            </p:cNvSpPr>
            <p:nvPr/>
          </p:nvSpPr>
          <p:spPr bwMode="auto">
            <a:xfrm>
              <a:off x="2487" y="2843"/>
              <a:ext cx="156" cy="2341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0" name="Rectangle 262"/>
            <p:cNvSpPr>
              <a:spLocks noChangeArrowheads="1"/>
            </p:cNvSpPr>
            <p:nvPr/>
          </p:nvSpPr>
          <p:spPr bwMode="auto">
            <a:xfrm>
              <a:off x="2730" y="1129"/>
              <a:ext cx="156" cy="4055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1" name="Rectangle 263"/>
            <p:cNvSpPr>
              <a:spLocks noChangeArrowheads="1"/>
            </p:cNvSpPr>
            <p:nvPr/>
          </p:nvSpPr>
          <p:spPr bwMode="auto">
            <a:xfrm>
              <a:off x="2973" y="2578"/>
              <a:ext cx="157" cy="2606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2" name="Rectangle 264"/>
            <p:cNvSpPr>
              <a:spLocks noChangeArrowheads="1"/>
            </p:cNvSpPr>
            <p:nvPr/>
          </p:nvSpPr>
          <p:spPr bwMode="auto">
            <a:xfrm>
              <a:off x="3224" y="1239"/>
              <a:ext cx="156" cy="3945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3" name="Rectangle 265"/>
            <p:cNvSpPr>
              <a:spLocks noChangeArrowheads="1"/>
            </p:cNvSpPr>
            <p:nvPr/>
          </p:nvSpPr>
          <p:spPr bwMode="auto">
            <a:xfrm>
              <a:off x="3467" y="2755"/>
              <a:ext cx="156" cy="2429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4" name="Rectangle 266"/>
            <p:cNvSpPr>
              <a:spLocks noChangeArrowheads="1"/>
            </p:cNvSpPr>
            <p:nvPr/>
          </p:nvSpPr>
          <p:spPr bwMode="auto">
            <a:xfrm>
              <a:off x="3711" y="2666"/>
              <a:ext cx="156" cy="2518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5" name="Rectangle 267"/>
            <p:cNvSpPr>
              <a:spLocks noChangeArrowheads="1"/>
            </p:cNvSpPr>
            <p:nvPr/>
          </p:nvSpPr>
          <p:spPr bwMode="auto">
            <a:xfrm>
              <a:off x="3954" y="4152"/>
              <a:ext cx="156" cy="1032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6" name="Rectangle 268"/>
            <p:cNvSpPr>
              <a:spLocks noChangeArrowheads="1"/>
            </p:cNvSpPr>
            <p:nvPr/>
          </p:nvSpPr>
          <p:spPr bwMode="auto">
            <a:xfrm>
              <a:off x="4204" y="3630"/>
              <a:ext cx="157" cy="1554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7" name="Rectangle 269"/>
            <p:cNvSpPr>
              <a:spLocks noChangeArrowheads="1"/>
            </p:cNvSpPr>
            <p:nvPr/>
          </p:nvSpPr>
          <p:spPr bwMode="auto">
            <a:xfrm>
              <a:off x="4691" y="4763"/>
              <a:ext cx="156" cy="421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8" name="Rectangle 270"/>
            <p:cNvSpPr>
              <a:spLocks noChangeArrowheads="1"/>
            </p:cNvSpPr>
            <p:nvPr/>
          </p:nvSpPr>
          <p:spPr bwMode="auto">
            <a:xfrm>
              <a:off x="4941" y="4999"/>
              <a:ext cx="157" cy="185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79" name="Rectangle 271"/>
            <p:cNvSpPr>
              <a:spLocks noChangeArrowheads="1"/>
            </p:cNvSpPr>
            <p:nvPr/>
          </p:nvSpPr>
          <p:spPr bwMode="auto">
            <a:xfrm>
              <a:off x="5185" y="5028"/>
              <a:ext cx="156" cy="156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0" name="Rectangle 272"/>
            <p:cNvSpPr>
              <a:spLocks noChangeArrowheads="1"/>
            </p:cNvSpPr>
            <p:nvPr/>
          </p:nvSpPr>
          <p:spPr bwMode="auto">
            <a:xfrm>
              <a:off x="5428" y="5087"/>
              <a:ext cx="156" cy="97"/>
            </a:xfrm>
            <a:prstGeom prst="rect">
              <a:avLst/>
            </a:prstGeom>
            <a:solidFill>
              <a:srgbClr val="969696"/>
            </a:solidFill>
            <a:ln w="444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1" name="Freeform 273"/>
            <p:cNvSpPr>
              <a:spLocks/>
            </p:cNvSpPr>
            <p:nvPr/>
          </p:nvSpPr>
          <p:spPr bwMode="auto">
            <a:xfrm>
              <a:off x="737" y="1118"/>
              <a:ext cx="4909" cy="4076"/>
            </a:xfrm>
            <a:custGeom>
              <a:avLst/>
              <a:gdLst/>
              <a:ahLst/>
              <a:cxnLst>
                <a:cxn ang="0">
                  <a:pos x="0" y="554"/>
                </a:cxn>
                <a:cxn ang="0">
                  <a:pos x="18" y="554"/>
                </a:cxn>
                <a:cxn ang="0">
                  <a:pos x="37" y="552"/>
                </a:cxn>
                <a:cxn ang="0">
                  <a:pos x="56" y="552"/>
                </a:cxn>
                <a:cxn ang="0">
                  <a:pos x="75" y="551"/>
                </a:cxn>
                <a:cxn ang="0">
                  <a:pos x="93" y="546"/>
                </a:cxn>
                <a:cxn ang="0">
                  <a:pos x="112" y="542"/>
                </a:cxn>
                <a:cxn ang="0">
                  <a:pos x="131" y="537"/>
                </a:cxn>
                <a:cxn ang="0">
                  <a:pos x="150" y="521"/>
                </a:cxn>
                <a:cxn ang="0">
                  <a:pos x="168" y="500"/>
                </a:cxn>
                <a:cxn ang="0">
                  <a:pos x="187" y="500"/>
                </a:cxn>
                <a:cxn ang="0">
                  <a:pos x="206" y="472"/>
                </a:cxn>
                <a:cxn ang="0">
                  <a:pos x="225" y="435"/>
                </a:cxn>
                <a:cxn ang="0">
                  <a:pos x="243" y="410"/>
                </a:cxn>
                <a:cxn ang="0">
                  <a:pos x="262" y="387"/>
                </a:cxn>
                <a:cxn ang="0">
                  <a:pos x="281" y="339"/>
                </a:cxn>
                <a:cxn ang="0">
                  <a:pos x="300" y="288"/>
                </a:cxn>
                <a:cxn ang="0">
                  <a:pos x="318" y="288"/>
                </a:cxn>
                <a:cxn ang="0">
                  <a:pos x="337" y="238"/>
                </a:cxn>
                <a:cxn ang="0">
                  <a:pos x="356" y="189"/>
                </a:cxn>
                <a:cxn ang="0">
                  <a:pos x="375" y="163"/>
                </a:cxn>
                <a:cxn ang="0">
                  <a:pos x="393" y="142"/>
                </a:cxn>
                <a:cxn ang="0">
                  <a:pos x="412" y="100"/>
                </a:cxn>
                <a:cxn ang="0">
                  <a:pos x="431" y="68"/>
                </a:cxn>
                <a:cxn ang="0">
                  <a:pos x="450" y="68"/>
                </a:cxn>
                <a:cxn ang="0">
                  <a:pos x="469" y="48"/>
                </a:cxn>
                <a:cxn ang="0">
                  <a:pos x="487" y="26"/>
                </a:cxn>
                <a:cxn ang="0">
                  <a:pos x="506" y="18"/>
                </a:cxn>
                <a:cxn ang="0">
                  <a:pos x="525" y="18"/>
                </a:cxn>
                <a:cxn ang="0">
                  <a:pos x="544" y="17"/>
                </a:cxn>
                <a:cxn ang="0">
                  <a:pos x="562" y="10"/>
                </a:cxn>
                <a:cxn ang="0">
                  <a:pos x="581" y="10"/>
                </a:cxn>
                <a:cxn ang="0">
                  <a:pos x="600" y="6"/>
                </a:cxn>
                <a:cxn ang="0">
                  <a:pos x="619" y="4"/>
                </a:cxn>
                <a:cxn ang="0">
                  <a:pos x="637" y="3"/>
                </a:cxn>
                <a:cxn ang="0">
                  <a:pos x="656" y="2"/>
                </a:cxn>
              </a:cxnLst>
              <a:rect l="0" t="0" r="r" b="b"/>
              <a:pathLst>
                <a:path w="666" h="554">
                  <a:moveTo>
                    <a:pt x="0" y="554"/>
                  </a:moveTo>
                  <a:lnTo>
                    <a:pt x="0" y="554"/>
                  </a:lnTo>
                  <a:lnTo>
                    <a:pt x="9" y="554"/>
                  </a:lnTo>
                  <a:lnTo>
                    <a:pt x="18" y="554"/>
                  </a:lnTo>
                  <a:lnTo>
                    <a:pt x="28" y="553"/>
                  </a:lnTo>
                  <a:lnTo>
                    <a:pt x="37" y="552"/>
                  </a:lnTo>
                  <a:lnTo>
                    <a:pt x="46" y="552"/>
                  </a:lnTo>
                  <a:lnTo>
                    <a:pt x="56" y="552"/>
                  </a:lnTo>
                  <a:lnTo>
                    <a:pt x="65" y="552"/>
                  </a:lnTo>
                  <a:lnTo>
                    <a:pt x="75" y="551"/>
                  </a:lnTo>
                  <a:lnTo>
                    <a:pt x="84" y="550"/>
                  </a:lnTo>
                  <a:lnTo>
                    <a:pt x="93" y="546"/>
                  </a:lnTo>
                  <a:lnTo>
                    <a:pt x="103" y="542"/>
                  </a:lnTo>
                  <a:lnTo>
                    <a:pt x="112" y="542"/>
                  </a:lnTo>
                  <a:lnTo>
                    <a:pt x="121" y="542"/>
                  </a:lnTo>
                  <a:lnTo>
                    <a:pt x="131" y="537"/>
                  </a:lnTo>
                  <a:lnTo>
                    <a:pt x="140" y="528"/>
                  </a:lnTo>
                  <a:lnTo>
                    <a:pt x="150" y="521"/>
                  </a:lnTo>
                  <a:lnTo>
                    <a:pt x="159" y="510"/>
                  </a:lnTo>
                  <a:lnTo>
                    <a:pt x="168" y="500"/>
                  </a:lnTo>
                  <a:lnTo>
                    <a:pt x="178" y="500"/>
                  </a:lnTo>
                  <a:lnTo>
                    <a:pt x="187" y="500"/>
                  </a:lnTo>
                  <a:lnTo>
                    <a:pt x="196" y="487"/>
                  </a:lnTo>
                  <a:lnTo>
                    <a:pt x="206" y="472"/>
                  </a:lnTo>
                  <a:lnTo>
                    <a:pt x="215" y="454"/>
                  </a:lnTo>
                  <a:lnTo>
                    <a:pt x="225" y="435"/>
                  </a:lnTo>
                  <a:lnTo>
                    <a:pt x="234" y="410"/>
                  </a:lnTo>
                  <a:lnTo>
                    <a:pt x="243" y="410"/>
                  </a:lnTo>
                  <a:lnTo>
                    <a:pt x="253" y="410"/>
                  </a:lnTo>
                  <a:lnTo>
                    <a:pt x="262" y="387"/>
                  </a:lnTo>
                  <a:lnTo>
                    <a:pt x="272" y="366"/>
                  </a:lnTo>
                  <a:lnTo>
                    <a:pt x="281" y="339"/>
                  </a:lnTo>
                  <a:lnTo>
                    <a:pt x="290" y="314"/>
                  </a:lnTo>
                  <a:lnTo>
                    <a:pt x="300" y="288"/>
                  </a:lnTo>
                  <a:lnTo>
                    <a:pt x="309" y="288"/>
                  </a:lnTo>
                  <a:lnTo>
                    <a:pt x="318" y="288"/>
                  </a:lnTo>
                  <a:lnTo>
                    <a:pt x="328" y="261"/>
                  </a:lnTo>
                  <a:lnTo>
                    <a:pt x="337" y="238"/>
                  </a:lnTo>
                  <a:lnTo>
                    <a:pt x="347" y="212"/>
                  </a:lnTo>
                  <a:lnTo>
                    <a:pt x="356" y="189"/>
                  </a:lnTo>
                  <a:lnTo>
                    <a:pt x="365" y="163"/>
                  </a:lnTo>
                  <a:lnTo>
                    <a:pt x="375" y="163"/>
                  </a:lnTo>
                  <a:lnTo>
                    <a:pt x="384" y="163"/>
                  </a:lnTo>
                  <a:lnTo>
                    <a:pt x="393" y="142"/>
                  </a:lnTo>
                  <a:lnTo>
                    <a:pt x="403" y="116"/>
                  </a:lnTo>
                  <a:lnTo>
                    <a:pt x="412" y="100"/>
                  </a:lnTo>
                  <a:lnTo>
                    <a:pt x="422" y="80"/>
                  </a:lnTo>
                  <a:lnTo>
                    <a:pt x="431" y="68"/>
                  </a:lnTo>
                  <a:lnTo>
                    <a:pt x="440" y="68"/>
                  </a:lnTo>
                  <a:lnTo>
                    <a:pt x="450" y="68"/>
                  </a:lnTo>
                  <a:lnTo>
                    <a:pt x="459" y="59"/>
                  </a:lnTo>
                  <a:lnTo>
                    <a:pt x="469" y="48"/>
                  </a:lnTo>
                  <a:lnTo>
                    <a:pt x="478" y="37"/>
                  </a:lnTo>
                  <a:lnTo>
                    <a:pt x="487" y="26"/>
                  </a:lnTo>
                  <a:lnTo>
                    <a:pt x="497" y="18"/>
                  </a:lnTo>
                  <a:lnTo>
                    <a:pt x="506" y="18"/>
                  </a:lnTo>
                  <a:lnTo>
                    <a:pt x="515" y="18"/>
                  </a:lnTo>
                  <a:lnTo>
                    <a:pt x="525" y="18"/>
                  </a:lnTo>
                  <a:lnTo>
                    <a:pt x="534" y="18"/>
                  </a:lnTo>
                  <a:lnTo>
                    <a:pt x="544" y="17"/>
                  </a:lnTo>
                  <a:lnTo>
                    <a:pt x="553" y="14"/>
                  </a:lnTo>
                  <a:lnTo>
                    <a:pt x="562" y="10"/>
                  </a:lnTo>
                  <a:lnTo>
                    <a:pt x="572" y="10"/>
                  </a:lnTo>
                  <a:lnTo>
                    <a:pt x="581" y="10"/>
                  </a:lnTo>
                  <a:lnTo>
                    <a:pt x="590" y="10"/>
                  </a:lnTo>
                  <a:lnTo>
                    <a:pt x="600" y="6"/>
                  </a:lnTo>
                  <a:lnTo>
                    <a:pt x="609" y="6"/>
                  </a:lnTo>
                  <a:lnTo>
                    <a:pt x="619" y="4"/>
                  </a:lnTo>
                  <a:lnTo>
                    <a:pt x="628" y="3"/>
                  </a:lnTo>
                  <a:lnTo>
                    <a:pt x="637" y="3"/>
                  </a:lnTo>
                  <a:lnTo>
                    <a:pt x="647" y="3"/>
                  </a:lnTo>
                  <a:lnTo>
                    <a:pt x="656" y="2"/>
                  </a:lnTo>
                  <a:lnTo>
                    <a:pt x="666" y="0"/>
                  </a:lnTo>
                </a:path>
              </a:pathLst>
            </a:custGeom>
            <a:noFill/>
            <a:ln w="444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2" name="Freeform 274"/>
            <p:cNvSpPr>
              <a:spLocks/>
            </p:cNvSpPr>
            <p:nvPr/>
          </p:nvSpPr>
          <p:spPr bwMode="auto">
            <a:xfrm>
              <a:off x="3742" y="1931"/>
              <a:ext cx="1923" cy="3259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0" y="0"/>
                </a:cxn>
                <a:cxn ang="0">
                  <a:pos x="261" y="0"/>
                </a:cxn>
              </a:cxnLst>
              <a:rect l="0" t="0" r="r" b="b"/>
              <a:pathLst>
                <a:path w="261" h="443">
                  <a:moveTo>
                    <a:pt x="0" y="443"/>
                  </a:moveTo>
                  <a:lnTo>
                    <a:pt x="0" y="0"/>
                  </a:lnTo>
                  <a:lnTo>
                    <a:pt x="26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3" name="Freeform 275"/>
            <p:cNvSpPr>
              <a:spLocks/>
            </p:cNvSpPr>
            <p:nvPr/>
          </p:nvSpPr>
          <p:spPr bwMode="auto">
            <a:xfrm>
              <a:off x="3685" y="5054"/>
              <a:ext cx="59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133"/>
                </a:cxn>
                <a:cxn ang="0">
                  <a:pos x="59" y="0"/>
                </a:cxn>
                <a:cxn ang="0">
                  <a:pos x="0" y="0"/>
                </a:cxn>
              </a:cxnLst>
              <a:rect l="0" t="0" r="r" b="b"/>
              <a:pathLst>
                <a:path w="59" h="133">
                  <a:moveTo>
                    <a:pt x="0" y="0"/>
                  </a:moveTo>
                  <a:lnTo>
                    <a:pt x="30" y="133"/>
                  </a:ln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44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4" name="Freeform 276"/>
            <p:cNvSpPr>
              <a:spLocks/>
            </p:cNvSpPr>
            <p:nvPr/>
          </p:nvSpPr>
          <p:spPr bwMode="auto">
            <a:xfrm>
              <a:off x="2668" y="3966"/>
              <a:ext cx="2978" cy="1228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0" y="0"/>
                </a:cxn>
                <a:cxn ang="0">
                  <a:pos x="404" y="0"/>
                </a:cxn>
              </a:cxnLst>
              <a:rect l="0" t="0" r="r" b="b"/>
              <a:pathLst>
                <a:path w="404" h="167">
                  <a:moveTo>
                    <a:pt x="0" y="167"/>
                  </a:moveTo>
                  <a:lnTo>
                    <a:pt x="0" y="0"/>
                  </a:lnTo>
                  <a:lnTo>
                    <a:pt x="40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5" name="Freeform 277"/>
            <p:cNvSpPr>
              <a:spLocks/>
            </p:cNvSpPr>
            <p:nvPr/>
          </p:nvSpPr>
          <p:spPr bwMode="auto">
            <a:xfrm>
              <a:off x="5499" y="3936"/>
              <a:ext cx="132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" y="30"/>
                </a:cxn>
                <a:cxn ang="0">
                  <a:pos x="0" y="59"/>
                </a:cxn>
                <a:cxn ang="0">
                  <a:pos x="0" y="0"/>
                </a:cxn>
              </a:cxnLst>
              <a:rect l="0" t="0" r="r" b="b"/>
              <a:pathLst>
                <a:path w="132" h="59">
                  <a:moveTo>
                    <a:pt x="0" y="0"/>
                  </a:moveTo>
                  <a:lnTo>
                    <a:pt x="132" y="30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44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6" name="Rectangle 278"/>
            <p:cNvSpPr>
              <a:spLocks noChangeArrowheads="1"/>
            </p:cNvSpPr>
            <p:nvPr/>
          </p:nvSpPr>
          <p:spPr bwMode="auto">
            <a:xfrm>
              <a:off x="7054" y="802"/>
              <a:ext cx="2344" cy="501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287" name="Rectangle 279"/>
            <p:cNvSpPr>
              <a:spLocks noChangeArrowheads="1"/>
            </p:cNvSpPr>
            <p:nvPr/>
          </p:nvSpPr>
          <p:spPr bwMode="auto">
            <a:xfrm>
              <a:off x="7230" y="922"/>
              <a:ext cx="454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  <a:latin typeface="Times New Roman" pitchFamily="18" charset="0"/>
                </a:rPr>
                <a:t>Analysis</a:t>
              </a:r>
              <a:endParaRPr lang="en-US"/>
            </a:p>
          </p:txBody>
        </p:sp>
        <p:sp>
          <p:nvSpPr>
            <p:cNvPr id="43288" name="Rectangle 280"/>
            <p:cNvSpPr>
              <a:spLocks noChangeArrowheads="1"/>
            </p:cNvSpPr>
            <p:nvPr/>
          </p:nvSpPr>
          <p:spPr bwMode="auto">
            <a:xfrm>
              <a:off x="7230" y="1118"/>
              <a:ext cx="4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Simulation:</a:t>
              </a:r>
              <a:endParaRPr lang="en-US"/>
            </a:p>
          </p:txBody>
        </p:sp>
        <p:sp>
          <p:nvSpPr>
            <p:cNvPr id="43289" name="Rectangle 281"/>
            <p:cNvSpPr>
              <a:spLocks noChangeArrowheads="1"/>
            </p:cNvSpPr>
            <p:nvPr/>
          </p:nvSpPr>
          <p:spPr bwMode="auto">
            <a:xfrm>
              <a:off x="8151" y="1118"/>
              <a:ext cx="70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Latin Hypercube</a:t>
              </a:r>
              <a:endParaRPr lang="en-US"/>
            </a:p>
          </p:txBody>
        </p:sp>
        <p:sp>
          <p:nvSpPr>
            <p:cNvPr id="43290" name="Rectangle 282"/>
            <p:cNvSpPr>
              <a:spLocks noChangeArrowheads="1"/>
            </p:cNvSpPr>
            <p:nvPr/>
          </p:nvSpPr>
          <p:spPr bwMode="auto">
            <a:xfrm>
              <a:off x="7230" y="1254"/>
              <a:ext cx="42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Iterations:</a:t>
              </a:r>
              <a:endParaRPr lang="en-US"/>
            </a:p>
          </p:txBody>
        </p:sp>
        <p:sp>
          <p:nvSpPr>
            <p:cNvPr id="43291" name="Rectangle 283"/>
            <p:cNvSpPr>
              <a:spLocks noChangeArrowheads="1"/>
            </p:cNvSpPr>
            <p:nvPr/>
          </p:nvSpPr>
          <p:spPr bwMode="auto">
            <a:xfrm>
              <a:off x="8861" y="1254"/>
              <a:ext cx="20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1000</a:t>
              </a:r>
              <a:endParaRPr lang="en-US"/>
            </a:p>
          </p:txBody>
        </p:sp>
        <p:sp>
          <p:nvSpPr>
            <p:cNvPr id="43292" name="Rectangle 284"/>
            <p:cNvSpPr>
              <a:spLocks noChangeArrowheads="1"/>
            </p:cNvSpPr>
            <p:nvPr/>
          </p:nvSpPr>
          <p:spPr bwMode="auto">
            <a:xfrm>
              <a:off x="7230" y="1499"/>
              <a:ext cx="694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  <a:latin typeface="Times New Roman" pitchFamily="18" charset="0"/>
                </a:rPr>
                <a:t>Convergence</a:t>
              </a:r>
              <a:endParaRPr lang="en-US"/>
            </a:p>
          </p:txBody>
        </p:sp>
        <p:sp>
          <p:nvSpPr>
            <p:cNvPr id="43293" name="Rectangle 285"/>
            <p:cNvSpPr>
              <a:spLocks noChangeArrowheads="1"/>
            </p:cNvSpPr>
            <p:nvPr/>
          </p:nvSpPr>
          <p:spPr bwMode="auto">
            <a:xfrm>
              <a:off x="7230" y="1700"/>
              <a:ext cx="7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Plan Finish Date:</a:t>
              </a:r>
              <a:endParaRPr lang="en-US"/>
            </a:p>
          </p:txBody>
        </p:sp>
        <p:sp>
          <p:nvSpPr>
            <p:cNvPr id="43294" name="Rectangle 286"/>
            <p:cNvSpPr>
              <a:spLocks noChangeArrowheads="1"/>
            </p:cNvSpPr>
            <p:nvPr/>
          </p:nvSpPr>
          <p:spPr bwMode="auto">
            <a:xfrm>
              <a:off x="7230" y="1831"/>
              <a:ext cx="116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Converged in 200 iterations</a:t>
              </a:r>
              <a:endParaRPr lang="en-US"/>
            </a:p>
          </p:txBody>
        </p:sp>
        <p:sp>
          <p:nvSpPr>
            <p:cNvPr id="43295" name="Rectangle 287"/>
            <p:cNvSpPr>
              <a:spLocks noChangeArrowheads="1"/>
            </p:cNvSpPr>
            <p:nvPr/>
          </p:nvSpPr>
          <p:spPr bwMode="auto">
            <a:xfrm>
              <a:off x="7230" y="1964"/>
              <a:ext cx="152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(Variation &lt; 1% over 100 iterations)</a:t>
              </a:r>
              <a:endParaRPr lang="en-US"/>
            </a:p>
          </p:txBody>
        </p:sp>
        <p:sp>
          <p:nvSpPr>
            <p:cNvPr id="43296" name="Rectangle 288"/>
            <p:cNvSpPr>
              <a:spLocks noChangeArrowheads="1"/>
            </p:cNvSpPr>
            <p:nvPr/>
          </p:nvSpPr>
          <p:spPr bwMode="auto">
            <a:xfrm>
              <a:off x="7230" y="2097"/>
              <a:ext cx="67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Total Plan Cost:</a:t>
              </a:r>
              <a:endParaRPr lang="en-US"/>
            </a:p>
          </p:txBody>
        </p:sp>
        <p:sp>
          <p:nvSpPr>
            <p:cNvPr id="43297" name="Rectangle 289"/>
            <p:cNvSpPr>
              <a:spLocks noChangeArrowheads="1"/>
            </p:cNvSpPr>
            <p:nvPr/>
          </p:nvSpPr>
          <p:spPr bwMode="auto">
            <a:xfrm>
              <a:off x="7230" y="2230"/>
              <a:ext cx="116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Converged in 200 iterations</a:t>
              </a:r>
              <a:endParaRPr lang="en-US"/>
            </a:p>
          </p:txBody>
        </p:sp>
        <p:sp>
          <p:nvSpPr>
            <p:cNvPr id="43298" name="Rectangle 290"/>
            <p:cNvSpPr>
              <a:spLocks noChangeArrowheads="1"/>
            </p:cNvSpPr>
            <p:nvPr/>
          </p:nvSpPr>
          <p:spPr bwMode="auto">
            <a:xfrm>
              <a:off x="7230" y="2361"/>
              <a:ext cx="149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(variation &lt; 1% over 100 iterations)</a:t>
              </a:r>
              <a:endParaRPr lang="en-US"/>
            </a:p>
          </p:txBody>
        </p:sp>
        <p:sp>
          <p:nvSpPr>
            <p:cNvPr id="43299" name="Rectangle 291"/>
            <p:cNvSpPr>
              <a:spLocks noChangeArrowheads="1"/>
            </p:cNvSpPr>
            <p:nvPr/>
          </p:nvSpPr>
          <p:spPr bwMode="auto">
            <a:xfrm>
              <a:off x="7230" y="2611"/>
              <a:ext cx="48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  <a:latin typeface="Times New Roman" pitchFamily="18" charset="0"/>
                </a:rPr>
                <a:t>Statistics</a:t>
              </a:r>
              <a:endParaRPr lang="en-US"/>
            </a:p>
          </p:txBody>
        </p:sp>
        <p:sp>
          <p:nvSpPr>
            <p:cNvPr id="43300" name="Rectangle 292"/>
            <p:cNvSpPr>
              <a:spLocks noChangeArrowheads="1"/>
            </p:cNvSpPr>
            <p:nvPr/>
          </p:nvSpPr>
          <p:spPr bwMode="auto">
            <a:xfrm>
              <a:off x="7230" y="2810"/>
              <a:ext cx="4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Minimum:</a:t>
              </a:r>
              <a:endParaRPr lang="en-US"/>
            </a:p>
          </p:txBody>
        </p:sp>
        <p:sp>
          <p:nvSpPr>
            <p:cNvPr id="43301" name="Rectangle 293"/>
            <p:cNvSpPr>
              <a:spLocks noChangeArrowheads="1"/>
            </p:cNvSpPr>
            <p:nvPr/>
          </p:nvSpPr>
          <p:spPr bwMode="auto">
            <a:xfrm>
              <a:off x="8530" y="2810"/>
              <a:ext cx="4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02/Nov/04</a:t>
              </a:r>
              <a:endParaRPr lang="en-US"/>
            </a:p>
          </p:txBody>
        </p:sp>
        <p:sp>
          <p:nvSpPr>
            <p:cNvPr id="43302" name="Rectangle 294"/>
            <p:cNvSpPr>
              <a:spLocks noChangeArrowheads="1"/>
            </p:cNvSpPr>
            <p:nvPr/>
          </p:nvSpPr>
          <p:spPr bwMode="auto">
            <a:xfrm>
              <a:off x="7230" y="2943"/>
              <a:ext cx="46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Maximum:</a:t>
              </a:r>
              <a:endParaRPr lang="en-US"/>
            </a:p>
          </p:txBody>
        </p:sp>
        <p:sp>
          <p:nvSpPr>
            <p:cNvPr id="43303" name="Rectangle 295"/>
            <p:cNvSpPr>
              <a:spLocks noChangeArrowheads="1"/>
            </p:cNvSpPr>
            <p:nvPr/>
          </p:nvSpPr>
          <p:spPr bwMode="auto">
            <a:xfrm>
              <a:off x="8551" y="2943"/>
              <a:ext cx="40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11/Jan/05</a:t>
              </a:r>
              <a:endParaRPr lang="en-US"/>
            </a:p>
          </p:txBody>
        </p:sp>
        <p:sp>
          <p:nvSpPr>
            <p:cNvPr id="43304" name="Rectangle 296"/>
            <p:cNvSpPr>
              <a:spLocks noChangeArrowheads="1"/>
            </p:cNvSpPr>
            <p:nvPr/>
          </p:nvSpPr>
          <p:spPr bwMode="auto">
            <a:xfrm>
              <a:off x="7230" y="3074"/>
              <a:ext cx="26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Mean:</a:t>
              </a:r>
              <a:endParaRPr lang="en-US"/>
            </a:p>
          </p:txBody>
        </p:sp>
        <p:sp>
          <p:nvSpPr>
            <p:cNvPr id="43305" name="Rectangle 297"/>
            <p:cNvSpPr>
              <a:spLocks noChangeArrowheads="1"/>
            </p:cNvSpPr>
            <p:nvPr/>
          </p:nvSpPr>
          <p:spPr bwMode="auto">
            <a:xfrm>
              <a:off x="8530" y="3074"/>
              <a:ext cx="43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05/Dec/04</a:t>
              </a:r>
              <a:endParaRPr lang="en-US"/>
            </a:p>
          </p:txBody>
        </p:sp>
        <p:sp>
          <p:nvSpPr>
            <p:cNvPr id="43306" name="Rectangle 298"/>
            <p:cNvSpPr>
              <a:spLocks noChangeArrowheads="1"/>
            </p:cNvSpPr>
            <p:nvPr/>
          </p:nvSpPr>
          <p:spPr bwMode="auto">
            <a:xfrm>
              <a:off x="7230" y="3207"/>
              <a:ext cx="42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Max Hits:</a:t>
              </a:r>
              <a:endParaRPr lang="en-US"/>
            </a:p>
          </p:txBody>
        </p:sp>
        <p:sp>
          <p:nvSpPr>
            <p:cNvPr id="43307" name="Rectangle 299"/>
            <p:cNvSpPr>
              <a:spLocks noChangeArrowheads="1"/>
            </p:cNvSpPr>
            <p:nvPr/>
          </p:nvSpPr>
          <p:spPr bwMode="auto">
            <a:xfrm>
              <a:off x="8932" y="3207"/>
              <a:ext cx="15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140</a:t>
              </a:r>
              <a:endParaRPr lang="en-US"/>
            </a:p>
          </p:txBody>
        </p:sp>
        <p:sp>
          <p:nvSpPr>
            <p:cNvPr id="43308" name="Rectangle 300"/>
            <p:cNvSpPr>
              <a:spLocks noChangeArrowheads="1"/>
            </p:cNvSpPr>
            <p:nvPr/>
          </p:nvSpPr>
          <p:spPr bwMode="auto">
            <a:xfrm>
              <a:off x="7230" y="3340"/>
              <a:ext cx="83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Standard Deviation:</a:t>
              </a:r>
              <a:endParaRPr lang="en-US"/>
            </a:p>
          </p:txBody>
        </p:sp>
        <p:sp>
          <p:nvSpPr>
            <p:cNvPr id="43309" name="Rectangle 301"/>
            <p:cNvSpPr>
              <a:spLocks noChangeArrowheads="1"/>
            </p:cNvSpPr>
            <p:nvPr/>
          </p:nvSpPr>
          <p:spPr bwMode="auto">
            <a:xfrm>
              <a:off x="8817" y="3340"/>
              <a:ext cx="23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11.56</a:t>
              </a:r>
              <a:endParaRPr lang="en-US"/>
            </a:p>
          </p:txBody>
        </p:sp>
        <p:sp>
          <p:nvSpPr>
            <p:cNvPr id="43310" name="Rectangle 302"/>
            <p:cNvSpPr>
              <a:spLocks noChangeArrowheads="1"/>
            </p:cNvSpPr>
            <p:nvPr/>
          </p:nvSpPr>
          <p:spPr bwMode="auto">
            <a:xfrm>
              <a:off x="7230" y="3588"/>
              <a:ext cx="86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Selected Confidence</a:t>
              </a:r>
              <a:endParaRPr lang="en-US"/>
            </a:p>
          </p:txBody>
        </p:sp>
        <p:sp>
          <p:nvSpPr>
            <p:cNvPr id="43311" name="Rectangle 303"/>
            <p:cNvSpPr>
              <a:spLocks noChangeArrowheads="1"/>
            </p:cNvSpPr>
            <p:nvPr/>
          </p:nvSpPr>
          <p:spPr bwMode="auto">
            <a:xfrm>
              <a:off x="7230" y="3724"/>
              <a:ext cx="2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80%:</a:t>
              </a:r>
              <a:endParaRPr lang="en-US"/>
            </a:p>
          </p:txBody>
        </p:sp>
        <p:sp>
          <p:nvSpPr>
            <p:cNvPr id="43312" name="Rectangle 304"/>
            <p:cNvSpPr>
              <a:spLocks noChangeArrowheads="1"/>
            </p:cNvSpPr>
            <p:nvPr/>
          </p:nvSpPr>
          <p:spPr bwMode="auto">
            <a:xfrm>
              <a:off x="8530" y="3724"/>
              <a:ext cx="43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15/Dec/04</a:t>
              </a:r>
              <a:endParaRPr lang="en-US"/>
            </a:p>
          </p:txBody>
        </p:sp>
        <p:sp>
          <p:nvSpPr>
            <p:cNvPr id="43313" name="Rectangle 305"/>
            <p:cNvSpPr>
              <a:spLocks noChangeArrowheads="1"/>
            </p:cNvSpPr>
            <p:nvPr/>
          </p:nvSpPr>
          <p:spPr bwMode="auto">
            <a:xfrm>
              <a:off x="7230" y="3852"/>
              <a:ext cx="8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Deterministic Finish:</a:t>
              </a:r>
              <a:endParaRPr lang="en-US"/>
            </a:p>
          </p:txBody>
        </p:sp>
        <p:sp>
          <p:nvSpPr>
            <p:cNvPr id="43314" name="Rectangle 306"/>
            <p:cNvSpPr>
              <a:spLocks noChangeArrowheads="1"/>
            </p:cNvSpPr>
            <p:nvPr/>
          </p:nvSpPr>
          <p:spPr bwMode="auto">
            <a:xfrm>
              <a:off x="8530" y="3852"/>
              <a:ext cx="4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29/Nov/04</a:t>
              </a:r>
              <a:endParaRPr lang="en-US"/>
            </a:p>
          </p:txBody>
        </p:sp>
        <p:sp>
          <p:nvSpPr>
            <p:cNvPr id="43315" name="Rectangle 307"/>
            <p:cNvSpPr>
              <a:spLocks noChangeArrowheads="1"/>
            </p:cNvSpPr>
            <p:nvPr/>
          </p:nvSpPr>
          <p:spPr bwMode="auto">
            <a:xfrm>
              <a:off x="7230" y="3988"/>
              <a:ext cx="46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Probability</a:t>
              </a:r>
              <a:endParaRPr lang="en-US"/>
            </a:p>
          </p:txBody>
        </p:sp>
        <p:sp>
          <p:nvSpPr>
            <p:cNvPr id="43316" name="Rectangle 308"/>
            <p:cNvSpPr>
              <a:spLocks noChangeArrowheads="1"/>
            </p:cNvSpPr>
            <p:nvPr/>
          </p:nvSpPr>
          <p:spPr bwMode="auto">
            <a:xfrm>
              <a:off x="8890" y="3988"/>
              <a:ext cx="1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Times New Roman" pitchFamily="18" charset="0"/>
                </a:rPr>
                <a:t>30%</a:t>
              </a:r>
              <a:endParaRPr lang="en-US"/>
            </a:p>
          </p:txBody>
        </p:sp>
        <p:sp>
          <p:nvSpPr>
            <p:cNvPr id="43317" name="Rectangle 309"/>
            <p:cNvSpPr>
              <a:spLocks noChangeArrowheads="1"/>
            </p:cNvSpPr>
            <p:nvPr/>
          </p:nvSpPr>
          <p:spPr bwMode="auto">
            <a:xfrm>
              <a:off x="0" y="0"/>
              <a:ext cx="9398" cy="795"/>
            </a:xfrm>
            <a:prstGeom prst="rect">
              <a:avLst/>
            </a:prstGeom>
            <a:solidFill>
              <a:srgbClr val="C0C0C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3318" name="Rectangle 310"/>
            <p:cNvSpPr>
              <a:spLocks noChangeArrowheads="1"/>
            </p:cNvSpPr>
            <p:nvPr/>
          </p:nvSpPr>
          <p:spPr bwMode="auto">
            <a:xfrm>
              <a:off x="2879" y="141"/>
              <a:ext cx="3367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Verdana" pitchFamily="34" charset="0"/>
                </a:rPr>
                <a:t>Subject Telephone Exchange</a:t>
              </a:r>
              <a:endParaRPr lang="en-US"/>
            </a:p>
          </p:txBody>
        </p:sp>
        <p:sp>
          <p:nvSpPr>
            <p:cNvPr id="43319" name="Rectangle 311"/>
            <p:cNvSpPr>
              <a:spLocks noChangeArrowheads="1"/>
            </p:cNvSpPr>
            <p:nvPr/>
          </p:nvSpPr>
          <p:spPr bwMode="auto">
            <a:xfrm>
              <a:off x="3227" y="486"/>
              <a:ext cx="2713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 b="1">
                  <a:solidFill>
                    <a:srgbClr val="000000"/>
                  </a:solidFill>
                  <a:latin typeface="Verdana" pitchFamily="34" charset="0"/>
                </a:rPr>
                <a:t>Entire Plan: Finish Date</a:t>
              </a:r>
              <a:endParaRPr lang="en-US"/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03350"/>
            <a:ext cx="7924800" cy="719138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Outputs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3568700"/>
            <a:ext cx="7929562" cy="10017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>
              <a:solidFill>
                <a:srgbClr val="4D4D4D"/>
              </a:solidFill>
              <a:latin typeface="Eurostile" pitchFamily="34" charset="0"/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rgbClr val="4D4D4D"/>
              </a:solidFill>
              <a:latin typeface="Eurostile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>
              <a:solidFill>
                <a:srgbClr val="4D4D4D"/>
              </a:solidFill>
              <a:latin typeface="Eurostile" pitchFamily="34" charset="0"/>
            </a:endParaRPr>
          </a:p>
        </p:txBody>
      </p:sp>
      <p:sp>
        <p:nvSpPr>
          <p:cNvPr id="43169" name="Rectangle 161"/>
          <p:cNvSpPr>
            <a:spLocks noChangeArrowheads="1"/>
          </p:cNvSpPr>
          <p:nvPr/>
        </p:nvSpPr>
        <p:spPr bwMode="auto">
          <a:xfrm rot="5400000">
            <a:off x="4514056" y="4025107"/>
            <a:ext cx="815975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Times New Roman" pitchFamily="18" charset="0"/>
              </a:rPr>
              <a:t>Cumulative Frequency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086725" cy="576262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Conclusion/Suggestions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6480175" cy="985837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We reached 140 Max Hits when Std Deviation was 11.56 and Min and Max PPC Dates were 02/Nov/04 and 11/Jan/05 respectively.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Deterministic Finish Probability for PPC is just 30%.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PERT Finish Probability for PPC is about 35%.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Schedule Risk Analysis suggests the 80% probability for PPC Date.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Output illustrates the probability of different PPC Dates.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Project modeled with Triangle Distribution. Beta Pert Distribution can be considered for future analysis.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Analyze similar to Cost Risk Analysis.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Duration Sensitivity Risk Analysis should support the data.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Further study into the Confidence Levels is required.</a:t>
            </a:r>
            <a:endParaRPr lang="en-US" sz="1500">
              <a:solidFill>
                <a:srgbClr val="4D4D4D"/>
              </a:solidFill>
              <a:latin typeface="Eurostile" pitchFamily="34" charset="0"/>
            </a:endParaRPr>
          </a:p>
          <a:p>
            <a:pPr lvl="1">
              <a:lnSpc>
                <a:spcPct val="90000"/>
              </a:lnSpc>
            </a:pPr>
            <a:endParaRPr lang="en-US" sz="1500">
              <a:solidFill>
                <a:srgbClr val="4D4D4D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565400"/>
            <a:ext cx="6408738" cy="576263"/>
          </a:xfrm>
        </p:spPr>
        <p:txBody>
          <a:bodyPr/>
          <a:lstStyle/>
          <a:p>
            <a:r>
              <a:rPr lang="en-US" sz="2800" b="1">
                <a:solidFill>
                  <a:srgbClr val="4D4D4D"/>
                </a:solidFill>
                <a:latin typeface="Verdana" pitchFamily="34" charset="0"/>
              </a:rPr>
              <a:t/>
            </a:r>
            <a:br>
              <a:rPr lang="en-US" sz="28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800" b="1">
                <a:solidFill>
                  <a:srgbClr val="4D4D4D"/>
                </a:solidFill>
                <a:latin typeface="Verdana" pitchFamily="34" charset="0"/>
              </a:rPr>
              <a:t/>
            </a:r>
            <a:br>
              <a:rPr lang="en-US" sz="28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800" b="1">
                <a:solidFill>
                  <a:srgbClr val="4D4D4D"/>
                </a:solidFill>
                <a:latin typeface="Verdana" pitchFamily="34" charset="0"/>
              </a:rPr>
              <a:t/>
            </a:r>
            <a:br>
              <a:rPr lang="en-US" sz="28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More Risks … More Achievements</a:t>
            </a:r>
            <a:br>
              <a:rPr lang="en-US" sz="24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Less Risks … More Safety</a:t>
            </a:r>
            <a:br>
              <a:rPr lang="en-US" sz="24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/>
            </a:r>
            <a:br>
              <a:rPr lang="en-US" sz="2400" b="1">
                <a:solidFill>
                  <a:srgbClr val="4D4D4D"/>
                </a:solidFill>
                <a:latin typeface="Verdana" pitchFamily="34" charset="0"/>
              </a:rPr>
            </a:br>
            <a:r>
              <a:rPr lang="en-US" sz="2400" b="1" i="1">
                <a:solidFill>
                  <a:srgbClr val="4D4D4D"/>
                </a:solidFill>
                <a:latin typeface="Verdana" pitchFamily="34" charset="0"/>
              </a:rPr>
              <a:t>Answer :</a:t>
            </a:r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en-US" sz="2400" b="1" i="1">
                <a:solidFill>
                  <a:srgbClr val="4D4D4D"/>
                </a:solidFill>
                <a:latin typeface="Verdana" pitchFamily="34" charset="0"/>
              </a:rPr>
              <a:t>Risk Management.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7929563" cy="9858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Eurostile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Eurostile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Eurostile" pitchFamily="34" charset="0"/>
            </a:endParaRPr>
          </a:p>
          <a:p>
            <a:pPr lvl="1">
              <a:lnSpc>
                <a:spcPct val="90000"/>
              </a:lnSpc>
            </a:pPr>
            <a:endParaRPr lang="en-US" sz="1600">
              <a:solidFill>
                <a:srgbClr val="4D4D4D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84313"/>
            <a:ext cx="7416800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6248400" cy="9779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Program Risk Management System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System Safety Analysis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Uncertainty Quantification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Objective: Quantification / Presentation of Time required to achieve a business objective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Techniques for Schedule Analysis in Construction</a:t>
            </a:r>
          </a:p>
          <a:p>
            <a:pPr lvl="1">
              <a:lnSpc>
                <a:spcPct val="125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CPM (CPA), PERT, Monte Carlo Simulation Method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Construction Feasibility Management Case Study</a:t>
            </a:r>
          </a:p>
          <a:p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latin typeface="Eurostile" pitchFamily="34" charset="0"/>
            </a:endParaRPr>
          </a:p>
          <a:p>
            <a:pPr>
              <a:lnSpc>
                <a:spcPct val="90000"/>
              </a:lnSpc>
            </a:pPr>
            <a:endParaRPr lang="en-US" sz="1800" b="1">
              <a:solidFill>
                <a:srgbClr val="4D4D4D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08050"/>
            <a:ext cx="8120063" cy="9271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Program Risk Management System</a:t>
            </a:r>
          </a:p>
        </p:txBody>
      </p:sp>
      <p:pic>
        <p:nvPicPr>
          <p:cNvPr id="21511" name="Picture 7" descr="Image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683" t="5267" r="392" b="2634"/>
          <a:stretch>
            <a:fillRect/>
          </a:stretch>
        </p:blipFill>
        <p:spPr bwMode="auto">
          <a:xfrm>
            <a:off x="755650" y="1773238"/>
            <a:ext cx="5595938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860425" y="3494088"/>
            <a:ext cx="1150938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2011363" y="3490913"/>
            <a:ext cx="1587" cy="325437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860425" y="3494088"/>
            <a:ext cx="1588" cy="322262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860425" y="3816350"/>
            <a:ext cx="1150938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68413"/>
            <a:ext cx="8086725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System Safety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49500"/>
            <a:ext cx="6618287" cy="99377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FMEA: Failure Modes and Effects Analysis is a methodology for analyzing potential reliability problems early in the development cycle when it is easier to take actions to overcome these issues, thereby enhancing reliability through design. 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Accident Frequency Assessment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System Reliability Analysis</a:t>
            </a:r>
          </a:p>
          <a:p>
            <a:pPr>
              <a:lnSpc>
                <a:spcPct val="125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Human Reliability</a:t>
            </a:r>
          </a:p>
          <a:p>
            <a:pPr>
              <a:lnSpc>
                <a:spcPct val="125000"/>
              </a:lnSpc>
            </a:pPr>
            <a:r>
              <a:rPr lang="en-US" sz="1800" b="1" i="1">
                <a:solidFill>
                  <a:srgbClr val="0200C8"/>
                </a:solidFill>
                <a:latin typeface="Verdana" pitchFamily="34" charset="0"/>
              </a:rPr>
              <a:t>Uncertainty Quantification</a:t>
            </a:r>
          </a:p>
          <a:p>
            <a:pPr>
              <a:lnSpc>
                <a:spcPct val="90000"/>
              </a:lnSpc>
            </a:pPr>
            <a:endParaRPr lang="en-US" sz="1800" b="1" i="1">
              <a:solidFill>
                <a:srgbClr val="0200C8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 b="1">
              <a:solidFill>
                <a:srgbClr val="4D4D4D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773238"/>
            <a:ext cx="8158163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Uncertainty Analysis Approaches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068638"/>
            <a:ext cx="8074025" cy="1001712"/>
          </a:xfrm>
        </p:spPr>
        <p:txBody>
          <a:bodyPr/>
          <a:lstStyle/>
          <a:p>
            <a:r>
              <a:rPr lang="en-US" sz="1800" dirty="0">
                <a:solidFill>
                  <a:srgbClr val="4D4D4D"/>
                </a:solidFill>
                <a:latin typeface="Verdana" pitchFamily="34" charset="0"/>
              </a:rPr>
              <a:t>Decision Trees</a:t>
            </a:r>
          </a:p>
          <a:p>
            <a:r>
              <a:rPr lang="en-US" sz="1800" dirty="0">
                <a:solidFill>
                  <a:srgbClr val="4D4D4D"/>
                </a:solidFill>
                <a:latin typeface="Verdana" pitchFamily="34" charset="0"/>
              </a:rPr>
              <a:t>Linear Programming</a:t>
            </a:r>
          </a:p>
          <a:p>
            <a:r>
              <a:rPr lang="en-US" sz="1800" dirty="0">
                <a:solidFill>
                  <a:srgbClr val="4D4D4D"/>
                </a:solidFill>
                <a:latin typeface="Verdana" pitchFamily="34" charset="0"/>
              </a:rPr>
              <a:t>Line of Balance</a:t>
            </a:r>
          </a:p>
          <a:p>
            <a:r>
              <a:rPr lang="en-US" sz="1800" dirty="0">
                <a:solidFill>
                  <a:srgbClr val="4D4D4D"/>
                </a:solidFill>
                <a:latin typeface="Verdana" pitchFamily="34" charset="0"/>
              </a:rPr>
              <a:t>PERT</a:t>
            </a:r>
          </a:p>
          <a:p>
            <a:r>
              <a:rPr lang="en-US" sz="1800" b="1" i="1" dirty="0">
                <a:solidFill>
                  <a:srgbClr val="0200C8"/>
                </a:solidFill>
                <a:latin typeface="Verdana" pitchFamily="34" charset="0"/>
              </a:rPr>
              <a:t>Monte Carlo Simulation Method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i="1" dirty="0">
              <a:solidFill>
                <a:srgbClr val="0200C8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Monte Carlo Simulation Advantages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6696075" cy="10017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Examine more than one Critical Path (CPM)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Accurate</a:t>
            </a:r>
          </a:p>
          <a:p>
            <a:pPr lvl="1"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Overall Duration Distribution</a:t>
            </a:r>
          </a:p>
          <a:p>
            <a:pPr lvl="1"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Confidence Interval (Accuracy Range)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Opportunity for Sensitivity Analysis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Varied Activity Distribution Types – Not just Beta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Schedule logic can include branching: Probabilistic and Conditional</a:t>
            </a:r>
          </a:p>
          <a:p>
            <a:pPr>
              <a:lnSpc>
                <a:spcPct val="125000"/>
              </a:lnSpc>
            </a:pPr>
            <a:r>
              <a:rPr lang="en-US" sz="1500">
                <a:solidFill>
                  <a:srgbClr val="4D4D4D"/>
                </a:solidFill>
                <a:latin typeface="Verdana" pitchFamily="34" charset="0"/>
              </a:rPr>
              <a:t>If resources loaded, analysis integrates schedule and cost.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Monte Carlo Simulation Outputs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6624638" cy="1001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rgbClr val="4D4D4D"/>
                </a:solidFill>
                <a:latin typeface="Verdana" pitchFamily="34" charset="0"/>
              </a:rPr>
              <a:t>Tabular Statistical Data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Activity listings showing: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Start &amp; Finish Date Ranges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Duration Ranges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Number of times and/or percent Critical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Criticality Distribution Profile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Major Critical Path reports</a:t>
            </a:r>
          </a:p>
          <a:p>
            <a:pPr lvl="2">
              <a:lnSpc>
                <a:spcPct val="125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Three point estimates typically mark out the range of outcomes from the 5</a:t>
            </a:r>
            <a:r>
              <a:rPr lang="en-US" sz="1400" baseline="30000">
                <a:solidFill>
                  <a:srgbClr val="4D4D4D"/>
                </a:solidFill>
                <a:latin typeface="Verdana" pitchFamily="34" charset="0"/>
              </a:rPr>
              <a:t>th</a:t>
            </a: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 to the 95</a:t>
            </a:r>
            <a:r>
              <a:rPr lang="en-US" sz="1400" baseline="30000">
                <a:solidFill>
                  <a:srgbClr val="4D4D4D"/>
                </a:solidFill>
                <a:latin typeface="Verdana" pitchFamily="34" charset="0"/>
              </a:rPr>
              <a:t>th</a:t>
            </a: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 percentiles. If estimates are accurate, then only 5% of the activities or risk events should fall beyond the pessimistic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8086725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Feasibility Management Case Study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6480175" cy="9985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Case Study:</a:t>
            </a:r>
          </a:p>
          <a:p>
            <a:pPr lvl="1">
              <a:lnSpc>
                <a:spcPct val="110000"/>
              </a:lnSpc>
            </a:pP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en-US" sz="1600" b="1" i="1">
                <a:solidFill>
                  <a:srgbClr val="0200C8"/>
                </a:solidFill>
                <a:latin typeface="Verdana" pitchFamily="34" charset="0"/>
              </a:rPr>
              <a:t>Building Engineering Services Feasibility Studies on various Telephone Exchanges</a:t>
            </a:r>
            <a:r>
              <a:rPr lang="en-US" sz="1600">
                <a:solidFill>
                  <a:srgbClr val="4D4D4D"/>
                </a:solidFill>
                <a:latin typeface="Verdana" pitchFamily="34" charset="0"/>
              </a:rPr>
              <a:t> included:</a:t>
            </a:r>
          </a:p>
          <a:p>
            <a:pPr lvl="2">
              <a:lnSpc>
                <a:spcPct val="110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Identify non-compliance with client’s Fire Safety Manual</a:t>
            </a:r>
          </a:p>
          <a:p>
            <a:pPr lvl="2">
              <a:lnSpc>
                <a:spcPct val="110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Identify non-compliance with client’s standards</a:t>
            </a:r>
          </a:p>
          <a:p>
            <a:pPr lvl="2">
              <a:lnSpc>
                <a:spcPct val="110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Identify available capacity</a:t>
            </a:r>
          </a:p>
          <a:p>
            <a:pPr lvl="2">
              <a:lnSpc>
                <a:spcPct val="110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Identify Critical Elements in services</a:t>
            </a:r>
          </a:p>
          <a:p>
            <a:pPr lvl="2">
              <a:lnSpc>
                <a:spcPct val="110000"/>
              </a:lnSpc>
            </a:pPr>
            <a:r>
              <a:rPr lang="en-US" sz="1400">
                <a:solidFill>
                  <a:srgbClr val="4D4D4D"/>
                </a:solidFill>
                <a:latin typeface="Verdana" pitchFamily="34" charset="0"/>
              </a:rPr>
              <a:t>Increase system reliability and availability</a:t>
            </a:r>
          </a:p>
          <a:p>
            <a:pPr lvl="1"/>
            <a:endParaRPr lang="en-US" sz="1600">
              <a:solidFill>
                <a:srgbClr val="4D4D4D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endParaRPr lang="en-US" sz="1600">
              <a:solidFill>
                <a:srgbClr val="4D4D4D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96975"/>
            <a:ext cx="8013700" cy="11430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4D4D4D"/>
                </a:solidFill>
                <a:latin typeface="Verdana" pitchFamily="34" charset="0"/>
              </a:rPr>
              <a:t>CPM and PERT Methods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8004175" cy="650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CPM: Likely task Durations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PERT: Optimistic, Likely and Pessimistic Durations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4D4D4D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rgbClr val="4D4D4D"/>
                </a:solidFill>
                <a:latin typeface="Verdana" pitchFamily="34" charset="0"/>
              </a:rPr>
              <a:t>Schedule MSP layout based on CPM &amp; PERT</a:t>
            </a:r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068638"/>
            <a:ext cx="67214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</TotalTime>
  <Words>625</Words>
  <Application>Microsoft Office PowerPoint</Application>
  <PresentationFormat>On-screen Show (4:3)</PresentationFormat>
  <Paragraphs>189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CPM, PERT &amp; Schedule Risk Analysis  in Construction</vt:lpstr>
      <vt:lpstr>Introduction</vt:lpstr>
      <vt:lpstr>Program Risk Management System</vt:lpstr>
      <vt:lpstr>System Safety Analysis</vt:lpstr>
      <vt:lpstr>Uncertainty Analysis Approaches</vt:lpstr>
      <vt:lpstr>Monte Carlo Simulation Advantages</vt:lpstr>
      <vt:lpstr>Monte Carlo Simulation Outputs</vt:lpstr>
      <vt:lpstr>Feasibility Management Case Study</vt:lpstr>
      <vt:lpstr>CPM and PERT Methods</vt:lpstr>
      <vt:lpstr>Schedule Risk Analysis Methodology</vt:lpstr>
      <vt:lpstr>Outputs</vt:lpstr>
      <vt:lpstr>Conclusion/Suggestions</vt:lpstr>
      <vt:lpstr>   More Risks … More Achievements Less Risks … More Safety  Answer : Risk Management.</vt:lpstr>
    </vt:vector>
  </TitlesOfParts>
  <Company>Resource Risk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pdaneshmand</dc:creator>
  <cp:lastModifiedBy>Windows User</cp:lastModifiedBy>
  <cp:revision>33</cp:revision>
  <cp:lastPrinted>2010-12-13T23:49:20Z</cp:lastPrinted>
  <dcterms:created xsi:type="dcterms:W3CDTF">2005-11-18T00:02:21Z</dcterms:created>
  <dcterms:modified xsi:type="dcterms:W3CDTF">2010-12-13T23:50:39Z</dcterms:modified>
</cp:coreProperties>
</file>